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bookmarkIdSeed="4">
  <p:sldMasterIdLst>
    <p:sldMasterId id="2147483689" r:id="rId1"/>
  </p:sldMasterIdLst>
  <p:notesMasterIdLst>
    <p:notesMasterId r:id="rId3"/>
  </p:notesMasterIdLst>
  <p:sldIdLst>
    <p:sldId id="272" r:id="rId2"/>
  </p:sldIdLst>
  <p:sldSz cx="43891200" cy="21945600"/>
  <p:notesSz cx="7007225" cy="928846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3950" userDrawn="1">
          <p15:clr>
            <a:srgbClr val="A4A3A4"/>
          </p15:clr>
        </p15:guide>
      </p15:sldGuideLst>
    </p:ext>
    <p:ext uri="{2D200454-40CA-4A62-9FC3-DE9A4176ACB9}">
      <p15:notesGuideLst xmlns:p15="http://schemas.microsoft.com/office/powerpoint/2012/main">
        <p15:guide id="1" orient="horz" pos="2614">
          <p15:clr>
            <a:srgbClr val="A4A3A4"/>
          </p15:clr>
        </p15:guide>
        <p15:guide id="2" pos="2132">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tephen Cowen" initials="SC" lastIdx="27" clrIdx="0">
    <p:extLst>
      <p:ext uri="{19B8F6BF-5375-455C-9EA6-DF929625EA0E}">
        <p15:presenceInfo xmlns:p15="http://schemas.microsoft.com/office/powerpoint/2012/main" userId="25cf7528b6af67a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421C5E"/>
    <a:srgbClr val="3A1953"/>
    <a:srgbClr val="0000FF"/>
    <a:srgbClr val="00FF00"/>
    <a:srgbClr val="800080"/>
    <a:srgbClr val="2C40D4"/>
    <a:srgbClr val="2A43FA"/>
    <a:srgbClr val="7FADF1"/>
    <a:srgbClr val="ED6B5D"/>
    <a:srgbClr val="66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456" autoAdjust="0"/>
    <p:restoredTop sz="95012" autoAdjust="0"/>
  </p:normalViewPr>
  <p:slideViewPr>
    <p:cSldViewPr snapToGrid="0">
      <p:cViewPr>
        <p:scale>
          <a:sx n="30" d="100"/>
          <a:sy n="30" d="100"/>
        </p:scale>
        <p:origin x="-420" y="-792"/>
      </p:cViewPr>
      <p:guideLst>
        <p:guide orient="horz" pos="2880"/>
        <p:guide pos="3950"/>
      </p:guideLst>
    </p:cSldViewPr>
  </p:slideViewPr>
  <p:outlineViewPr>
    <p:cViewPr varScale="1">
      <p:scale>
        <a:sx n="170" d="200"/>
        <a:sy n="170" d="200"/>
      </p:scale>
      <p:origin x="-780" y="-84"/>
    </p:cViewPr>
  </p:outlineViewPr>
  <p:notesTextViewPr>
    <p:cViewPr>
      <p:scale>
        <a:sx n="100" d="100"/>
        <a:sy n="100" d="100"/>
      </p:scale>
      <p:origin x="0" y="0"/>
    </p:cViewPr>
  </p:notesTextViewPr>
  <p:sorterViewPr>
    <p:cViewPr>
      <p:scale>
        <a:sx n="200" d="100"/>
        <a:sy n="200" d="100"/>
      </p:scale>
      <p:origin x="0" y="0"/>
    </p:cViewPr>
  </p:sorterViewPr>
  <p:notesViewPr>
    <p:cSldViewPr snapToGrid="0">
      <p:cViewPr varScale="1">
        <p:scale>
          <a:sx n="59" d="100"/>
          <a:sy n="59" d="100"/>
        </p:scale>
        <p:origin x="-1752" y="-72"/>
      </p:cViewPr>
      <p:guideLst>
        <p:guide orient="horz" pos="2614"/>
        <p:guide pos="2132"/>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49" name="AutoShape 1"/>
          <p:cNvSpPr>
            <a:spLocks noChangeArrowheads="1"/>
          </p:cNvSpPr>
          <p:nvPr/>
        </p:nvSpPr>
        <p:spPr bwMode="auto">
          <a:xfrm>
            <a:off x="0" y="0"/>
            <a:ext cx="7007225" cy="9288463"/>
          </a:xfrm>
          <a:prstGeom prst="roundRect">
            <a:avLst>
              <a:gd name="adj" fmla="val 19"/>
            </a:avLst>
          </a:prstGeom>
          <a:solidFill>
            <a:srgbClr val="FFFFFF"/>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50" name="Rectangle 2"/>
          <p:cNvSpPr>
            <a:spLocks noGrp="1" noChangeArrowheads="1"/>
          </p:cNvSpPr>
          <p:nvPr>
            <p:ph type="hdr"/>
          </p:nvPr>
        </p:nvSpPr>
        <p:spPr bwMode="auto">
          <a:xfrm>
            <a:off x="0" y="0"/>
            <a:ext cx="3035300" cy="4635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376" tIns="46018" rIns="92376" bIns="46018" numCol="1" anchor="t" anchorCtr="0" compatLnSpc="1">
            <a:prstTxWarp prst="textNoShape">
              <a:avLst/>
            </a:prstTxWarp>
          </a:bodyPr>
          <a:lstStyle>
            <a:lvl1pPr defTabSz="430213">
              <a:tabLst>
                <a:tab pos="0" algn="l"/>
                <a:tab pos="858838" algn="l"/>
                <a:tab pos="1719263" algn="l"/>
                <a:tab pos="2576513" algn="l"/>
                <a:tab pos="3438525" algn="l"/>
                <a:tab pos="4295775" algn="l"/>
                <a:tab pos="5157788" algn="l"/>
                <a:tab pos="6015038" algn="l"/>
                <a:tab pos="6875463" algn="l"/>
                <a:tab pos="7734300" algn="l"/>
                <a:tab pos="8594725" algn="l"/>
                <a:tab pos="9453563" algn="l"/>
              </a:tabLst>
              <a:defRPr sz="1200">
                <a:solidFill>
                  <a:srgbClr val="000000"/>
                </a:solidFill>
              </a:defRPr>
            </a:lvl1pPr>
          </a:lstStyle>
          <a:p>
            <a:endParaRPr lang="en-US"/>
          </a:p>
        </p:txBody>
      </p:sp>
      <p:sp>
        <p:nvSpPr>
          <p:cNvPr id="2051" name="Rectangle 3"/>
          <p:cNvSpPr>
            <a:spLocks noGrp="1" noChangeArrowheads="1"/>
          </p:cNvSpPr>
          <p:nvPr>
            <p:ph type="dt"/>
          </p:nvPr>
        </p:nvSpPr>
        <p:spPr bwMode="auto">
          <a:xfrm>
            <a:off x="3968750" y="0"/>
            <a:ext cx="3035300" cy="4635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376" tIns="46018" rIns="92376" bIns="46018" numCol="1" anchor="t" anchorCtr="0" compatLnSpc="1">
            <a:prstTxWarp prst="textNoShape">
              <a:avLst/>
            </a:prstTxWarp>
          </a:bodyPr>
          <a:lstStyle>
            <a:lvl1pPr algn="r" defTabSz="430213">
              <a:tabLst>
                <a:tab pos="0" algn="l"/>
                <a:tab pos="858838" algn="l"/>
                <a:tab pos="1719263" algn="l"/>
                <a:tab pos="2576513" algn="l"/>
                <a:tab pos="3438525" algn="l"/>
                <a:tab pos="4295775" algn="l"/>
                <a:tab pos="5157788" algn="l"/>
                <a:tab pos="6015038" algn="l"/>
                <a:tab pos="6875463" algn="l"/>
                <a:tab pos="7734300" algn="l"/>
                <a:tab pos="8594725" algn="l"/>
                <a:tab pos="9453563" algn="l"/>
              </a:tabLst>
              <a:defRPr sz="1200">
                <a:solidFill>
                  <a:srgbClr val="000000"/>
                </a:solidFill>
              </a:defRPr>
            </a:lvl1pPr>
          </a:lstStyle>
          <a:p>
            <a:endParaRPr lang="en-US"/>
          </a:p>
        </p:txBody>
      </p:sp>
      <p:sp>
        <p:nvSpPr>
          <p:cNvPr id="2052" name="Rectangle 4"/>
          <p:cNvSpPr>
            <a:spLocks noGrp="1" noRot="1" noChangeAspect="1" noChangeArrowheads="1"/>
          </p:cNvSpPr>
          <p:nvPr>
            <p:ph type="sldImg"/>
          </p:nvPr>
        </p:nvSpPr>
        <p:spPr bwMode="auto">
          <a:xfrm>
            <a:off x="-2139950" y="-384175"/>
            <a:ext cx="11287125" cy="5643563"/>
          </a:xfrm>
          <a:prstGeom prst="rect">
            <a:avLst/>
          </a:prstGeom>
          <a:solidFill>
            <a:srgbClr val="FFFFFF"/>
          </a:solidFill>
          <a:ln w="9360">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sp>
      <p:sp>
        <p:nvSpPr>
          <p:cNvPr id="2053" name="Rectangle 5"/>
          <p:cNvSpPr>
            <a:spLocks noGrp="1" noChangeArrowheads="1"/>
          </p:cNvSpPr>
          <p:nvPr>
            <p:ph type="body"/>
          </p:nvPr>
        </p:nvSpPr>
        <p:spPr bwMode="auto">
          <a:xfrm>
            <a:off x="700088" y="4413250"/>
            <a:ext cx="5605462" cy="41798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376" tIns="46018" rIns="92376" bIns="46018" numCol="1" anchor="t" anchorCtr="0" compatLnSpc="1">
            <a:prstTxWarp prst="textNoShape">
              <a:avLst/>
            </a:prstTxWarp>
          </a:bodyPr>
          <a:lstStyle/>
          <a:p>
            <a:pPr lvl="0"/>
            <a:endParaRPr lang="en-US"/>
          </a:p>
        </p:txBody>
      </p:sp>
      <p:sp>
        <p:nvSpPr>
          <p:cNvPr id="2054" name="Rectangle 6"/>
          <p:cNvSpPr>
            <a:spLocks noGrp="1" noChangeArrowheads="1"/>
          </p:cNvSpPr>
          <p:nvPr>
            <p:ph type="ftr"/>
          </p:nvPr>
        </p:nvSpPr>
        <p:spPr bwMode="auto">
          <a:xfrm>
            <a:off x="0" y="8821738"/>
            <a:ext cx="3035300" cy="4635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376" tIns="46018" rIns="92376" bIns="46018" numCol="1" anchor="b" anchorCtr="0" compatLnSpc="1">
            <a:prstTxWarp prst="textNoShape">
              <a:avLst/>
            </a:prstTxWarp>
          </a:bodyPr>
          <a:lstStyle>
            <a:lvl1pPr defTabSz="430213">
              <a:tabLst>
                <a:tab pos="0" algn="l"/>
                <a:tab pos="858838" algn="l"/>
                <a:tab pos="1719263" algn="l"/>
                <a:tab pos="2576513" algn="l"/>
                <a:tab pos="3438525" algn="l"/>
                <a:tab pos="4295775" algn="l"/>
                <a:tab pos="5157788" algn="l"/>
                <a:tab pos="6015038" algn="l"/>
                <a:tab pos="6875463" algn="l"/>
                <a:tab pos="7734300" algn="l"/>
                <a:tab pos="8594725" algn="l"/>
                <a:tab pos="9453563" algn="l"/>
              </a:tabLst>
              <a:defRPr sz="1200">
                <a:solidFill>
                  <a:srgbClr val="000000"/>
                </a:solidFill>
              </a:defRPr>
            </a:lvl1pPr>
          </a:lstStyle>
          <a:p>
            <a:endParaRPr lang="en-US"/>
          </a:p>
        </p:txBody>
      </p:sp>
      <p:sp>
        <p:nvSpPr>
          <p:cNvPr id="2055" name="Rectangle 7"/>
          <p:cNvSpPr>
            <a:spLocks noGrp="1" noChangeArrowheads="1"/>
          </p:cNvSpPr>
          <p:nvPr>
            <p:ph type="sldNum"/>
          </p:nvPr>
        </p:nvSpPr>
        <p:spPr bwMode="auto">
          <a:xfrm>
            <a:off x="3968750" y="8821738"/>
            <a:ext cx="3035300" cy="4635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376" tIns="46018" rIns="92376" bIns="46018" numCol="1" anchor="b" anchorCtr="0" compatLnSpc="1">
            <a:prstTxWarp prst="textNoShape">
              <a:avLst/>
            </a:prstTxWarp>
          </a:bodyPr>
          <a:lstStyle>
            <a:lvl1pPr algn="r" defTabSz="430213">
              <a:tabLst>
                <a:tab pos="0" algn="l"/>
                <a:tab pos="858838" algn="l"/>
                <a:tab pos="1719263" algn="l"/>
                <a:tab pos="2576513" algn="l"/>
                <a:tab pos="3438525" algn="l"/>
                <a:tab pos="4295775" algn="l"/>
                <a:tab pos="5157788" algn="l"/>
                <a:tab pos="6015038" algn="l"/>
                <a:tab pos="6875463" algn="l"/>
                <a:tab pos="7734300" algn="l"/>
                <a:tab pos="8594725" algn="l"/>
                <a:tab pos="9453563" algn="l"/>
              </a:tabLst>
              <a:defRPr sz="1200">
                <a:solidFill>
                  <a:srgbClr val="000000"/>
                </a:solidFill>
              </a:defRPr>
            </a:lvl1pPr>
          </a:lstStyle>
          <a:p>
            <a:fld id="{443F1C0A-4B72-4538-901F-DD2CCA8A1A62}" type="slidenum">
              <a:rPr lang="en-US"/>
              <a:pPr/>
              <a:t>‹#›</a:t>
            </a:fld>
            <a:endParaRPr lang="en-US"/>
          </a:p>
        </p:txBody>
      </p:sp>
    </p:spTree>
    <p:extLst>
      <p:ext uri="{BB962C8B-B14F-4D97-AF65-F5344CB8AC3E}">
        <p14:creationId xmlns:p14="http://schemas.microsoft.com/office/powerpoint/2010/main" val="3546261515"/>
      </p:ext>
    </p:extLst>
  </p:cSld>
  <p:clrMap bg1="lt1" tx1="dk1" bg2="lt2" tx2="dk2" accent1="accent1" accent2="accent2" accent3="accent3" accent4="accent4" accent5="accent5" accent6="accent6" hlink="hlink" folHlink="folHlink"/>
  <p:notesStyle>
    <a:lvl1pPr algn="l" defTabSz="621009" rtl="0" eaLnBrk="0" fontAlgn="base" hangingPunct="0">
      <a:spcBef>
        <a:spcPct val="30000"/>
      </a:spcBef>
      <a:spcAft>
        <a:spcPct val="0"/>
      </a:spcAft>
      <a:buClr>
        <a:srgbClr val="000000"/>
      </a:buClr>
      <a:buSzPct val="100000"/>
      <a:buFont typeface="Times New Roman" pitchFamily="18" charset="0"/>
      <a:defRPr sz="1630" kern="1200">
        <a:solidFill>
          <a:srgbClr val="000000"/>
        </a:solidFill>
        <a:latin typeface="Times New Roman" pitchFamily="18" charset="0"/>
        <a:ea typeface="+mn-ea"/>
        <a:cs typeface="+mn-cs"/>
      </a:defRPr>
    </a:lvl1pPr>
    <a:lvl2pPr marL="1009140" indent="-388132" algn="l" defTabSz="621009" rtl="0" eaLnBrk="0" fontAlgn="base" hangingPunct="0">
      <a:spcBef>
        <a:spcPct val="30000"/>
      </a:spcBef>
      <a:spcAft>
        <a:spcPct val="0"/>
      </a:spcAft>
      <a:buClr>
        <a:srgbClr val="000000"/>
      </a:buClr>
      <a:buSzPct val="100000"/>
      <a:buFont typeface="Times New Roman" pitchFamily="18" charset="0"/>
      <a:defRPr sz="1630" kern="1200">
        <a:solidFill>
          <a:srgbClr val="000000"/>
        </a:solidFill>
        <a:latin typeface="Times New Roman" pitchFamily="18" charset="0"/>
        <a:ea typeface="+mn-ea"/>
        <a:cs typeface="+mn-cs"/>
      </a:defRPr>
    </a:lvl2pPr>
    <a:lvl3pPr marL="1552524" indent="-310504" algn="l" defTabSz="621009" rtl="0" eaLnBrk="0" fontAlgn="base" hangingPunct="0">
      <a:spcBef>
        <a:spcPct val="30000"/>
      </a:spcBef>
      <a:spcAft>
        <a:spcPct val="0"/>
      </a:spcAft>
      <a:buClr>
        <a:srgbClr val="000000"/>
      </a:buClr>
      <a:buSzPct val="100000"/>
      <a:buFont typeface="Times New Roman" pitchFamily="18" charset="0"/>
      <a:defRPr sz="1630" kern="1200">
        <a:solidFill>
          <a:srgbClr val="000000"/>
        </a:solidFill>
        <a:latin typeface="Times New Roman" pitchFamily="18" charset="0"/>
        <a:ea typeface="+mn-ea"/>
        <a:cs typeface="+mn-cs"/>
      </a:defRPr>
    </a:lvl3pPr>
    <a:lvl4pPr marL="2173534" indent="-310504" algn="l" defTabSz="621009" rtl="0" eaLnBrk="0" fontAlgn="base" hangingPunct="0">
      <a:spcBef>
        <a:spcPct val="30000"/>
      </a:spcBef>
      <a:spcAft>
        <a:spcPct val="0"/>
      </a:spcAft>
      <a:buClr>
        <a:srgbClr val="000000"/>
      </a:buClr>
      <a:buSzPct val="100000"/>
      <a:buFont typeface="Times New Roman" pitchFamily="18" charset="0"/>
      <a:defRPr sz="1630" kern="1200">
        <a:solidFill>
          <a:srgbClr val="000000"/>
        </a:solidFill>
        <a:latin typeface="Times New Roman" pitchFamily="18" charset="0"/>
        <a:ea typeface="+mn-ea"/>
        <a:cs typeface="+mn-cs"/>
      </a:defRPr>
    </a:lvl4pPr>
    <a:lvl5pPr marL="2794544" indent="-310504" algn="l" defTabSz="621009" rtl="0" eaLnBrk="0" fontAlgn="base" hangingPunct="0">
      <a:spcBef>
        <a:spcPct val="30000"/>
      </a:spcBef>
      <a:spcAft>
        <a:spcPct val="0"/>
      </a:spcAft>
      <a:buClr>
        <a:srgbClr val="000000"/>
      </a:buClr>
      <a:buSzPct val="100000"/>
      <a:buFont typeface="Times New Roman" pitchFamily="18" charset="0"/>
      <a:defRPr sz="1630" kern="1200">
        <a:solidFill>
          <a:srgbClr val="000000"/>
        </a:solidFill>
        <a:latin typeface="Times New Roman" pitchFamily="18" charset="0"/>
        <a:ea typeface="+mn-ea"/>
        <a:cs typeface="+mn-cs"/>
      </a:defRPr>
    </a:lvl5pPr>
    <a:lvl6pPr marL="3105048" algn="l" defTabSz="1242019" rtl="0" eaLnBrk="1" latinLnBrk="0" hangingPunct="1">
      <a:defRPr sz="1630" kern="1200">
        <a:solidFill>
          <a:schemeClr val="tx1"/>
        </a:solidFill>
        <a:latin typeface="+mn-lt"/>
        <a:ea typeface="+mn-ea"/>
        <a:cs typeface="+mn-cs"/>
      </a:defRPr>
    </a:lvl6pPr>
    <a:lvl7pPr marL="3726059" algn="l" defTabSz="1242019" rtl="0" eaLnBrk="1" latinLnBrk="0" hangingPunct="1">
      <a:defRPr sz="1630" kern="1200">
        <a:solidFill>
          <a:schemeClr val="tx1"/>
        </a:solidFill>
        <a:latin typeface="+mn-lt"/>
        <a:ea typeface="+mn-ea"/>
        <a:cs typeface="+mn-cs"/>
      </a:defRPr>
    </a:lvl7pPr>
    <a:lvl8pPr marL="4347067" algn="l" defTabSz="1242019" rtl="0" eaLnBrk="1" latinLnBrk="0" hangingPunct="1">
      <a:defRPr sz="1630" kern="1200">
        <a:solidFill>
          <a:schemeClr val="tx1"/>
        </a:solidFill>
        <a:latin typeface="+mn-lt"/>
        <a:ea typeface="+mn-ea"/>
        <a:cs typeface="+mn-cs"/>
      </a:defRPr>
    </a:lvl8pPr>
    <a:lvl9pPr marL="4968078" algn="l" defTabSz="1242019" rtl="0" eaLnBrk="1" latinLnBrk="0" hangingPunct="1">
      <a:defRPr sz="163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7"/>
          <p:cNvSpPr>
            <a:spLocks noGrp="1" noChangeArrowheads="1"/>
          </p:cNvSpPr>
          <p:nvPr>
            <p:ph type="sldNum"/>
          </p:nvPr>
        </p:nvSpPr>
        <p:spPr>
          <a:ln/>
        </p:spPr>
        <p:txBody>
          <a:bodyPr/>
          <a:lstStyle/>
          <a:p>
            <a:fld id="{75BAA108-80E3-45D5-921E-2989600C10B3}" type="slidenum">
              <a:rPr lang="en-US"/>
              <a:pPr/>
              <a:t>1</a:t>
            </a:fld>
            <a:endParaRPr lang="en-US"/>
          </a:p>
        </p:txBody>
      </p:sp>
      <p:sp>
        <p:nvSpPr>
          <p:cNvPr id="5121" name="Text Box 1"/>
          <p:cNvSpPr txBox="1">
            <a:spLocks noChangeArrowheads="1"/>
          </p:cNvSpPr>
          <p:nvPr/>
        </p:nvSpPr>
        <p:spPr bwMode="auto">
          <a:xfrm>
            <a:off x="-180975" y="695325"/>
            <a:ext cx="7369175" cy="3484563"/>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122" name="Text Box 2"/>
          <p:cNvSpPr txBox="1">
            <a:spLocks noGrp="1" noChangeArrowheads="1"/>
          </p:cNvSpPr>
          <p:nvPr>
            <p:ph type="body"/>
          </p:nvPr>
        </p:nvSpPr>
        <p:spPr bwMode="auto">
          <a:xfrm>
            <a:off x="700088" y="4413250"/>
            <a:ext cx="5607050" cy="4179888"/>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2376" tIns="46018" rIns="92376" bIns="46018"/>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200">
                <a:solidFill>
                  <a:srgbClr val="000000"/>
                </a:solidFill>
                <a:latin typeface="Times New Roman" pitchFamily="18"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200">
                <a:solidFill>
                  <a:srgbClr val="000000"/>
                </a:solidFill>
                <a:latin typeface="Times New Roman" pitchFamily="18"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200">
                <a:solidFill>
                  <a:srgbClr val="000000"/>
                </a:solidFill>
                <a:latin typeface="Times New Roman" pitchFamily="18"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200">
                <a:solidFill>
                  <a:srgbClr val="000000"/>
                </a:solidFill>
                <a:latin typeface="Times New Roman" pitchFamily="18"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200">
                <a:solidFill>
                  <a:srgbClr val="000000"/>
                </a:solidFill>
                <a:latin typeface="Times New Roman" pitchFamily="18" charset="0"/>
              </a:defRPr>
            </a:lvl5pPr>
            <a:lvl6pPr marL="2514600" indent="-228600" defTabSz="457200" eaLnBrk="0" fontAlgn="base" hangingPunct="0">
              <a:spcBef>
                <a:spcPct val="30000"/>
              </a:spcBef>
              <a:spcAft>
                <a:spcPct val="0"/>
              </a:spcAft>
              <a:buClr>
                <a:srgbClr val="000000"/>
              </a:buClr>
              <a:buSzPct val="100000"/>
              <a:buFont typeface="Times New Roman"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200">
                <a:solidFill>
                  <a:srgbClr val="000000"/>
                </a:solidFill>
                <a:latin typeface="Times New Roman" pitchFamily="18" charset="0"/>
              </a:defRPr>
            </a:lvl6pPr>
            <a:lvl7pPr marL="2971800" indent="-228600" defTabSz="457200" eaLnBrk="0" fontAlgn="base" hangingPunct="0">
              <a:spcBef>
                <a:spcPct val="30000"/>
              </a:spcBef>
              <a:spcAft>
                <a:spcPct val="0"/>
              </a:spcAft>
              <a:buClr>
                <a:srgbClr val="000000"/>
              </a:buClr>
              <a:buSzPct val="100000"/>
              <a:buFont typeface="Times New Roman"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200">
                <a:solidFill>
                  <a:srgbClr val="000000"/>
                </a:solidFill>
                <a:latin typeface="Times New Roman" pitchFamily="18" charset="0"/>
              </a:defRPr>
            </a:lvl7pPr>
            <a:lvl8pPr marL="3429000" indent="-228600" defTabSz="457200" eaLnBrk="0" fontAlgn="base" hangingPunct="0">
              <a:spcBef>
                <a:spcPct val="30000"/>
              </a:spcBef>
              <a:spcAft>
                <a:spcPct val="0"/>
              </a:spcAft>
              <a:buClr>
                <a:srgbClr val="000000"/>
              </a:buClr>
              <a:buSzPct val="100000"/>
              <a:buFont typeface="Times New Roman"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200">
                <a:solidFill>
                  <a:srgbClr val="000000"/>
                </a:solidFill>
                <a:latin typeface="Times New Roman" pitchFamily="18" charset="0"/>
              </a:defRPr>
            </a:lvl8pPr>
            <a:lvl9pPr marL="3886200" indent="-228600" defTabSz="457200" eaLnBrk="0" fontAlgn="base" hangingPunct="0">
              <a:spcBef>
                <a:spcPct val="30000"/>
              </a:spcBef>
              <a:spcAft>
                <a:spcPct val="0"/>
              </a:spcAft>
              <a:buClr>
                <a:srgbClr val="000000"/>
              </a:buClr>
              <a:buSzPct val="100000"/>
              <a:buFont typeface="Times New Roman"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200">
                <a:solidFill>
                  <a:srgbClr val="000000"/>
                </a:solidFill>
                <a:latin typeface="Times New Roman" pitchFamily="18" charset="0"/>
              </a:defRPr>
            </a:lvl9pPr>
          </a:lstStyle>
          <a:p>
            <a:pPr eaLnBrk="1" hangingPunct="1">
              <a:spcBef>
                <a:spcPts val="450"/>
              </a:spcBef>
            </a:pPr>
            <a:endParaRPr lang="en-US" dirty="0">
              <a:latin typeface="Arial" charset="0"/>
              <a:ea typeface="Arial Unicode MS" pitchFamily="34" charset="-128"/>
              <a:cs typeface="Arial Unicode MS" pitchFamily="34" charset="-128"/>
            </a:endParaRPr>
          </a:p>
        </p:txBody>
      </p:sp>
    </p:spTree>
    <p:extLst>
      <p:ext uri="{BB962C8B-B14F-4D97-AF65-F5344CB8AC3E}">
        <p14:creationId xmlns:p14="http://schemas.microsoft.com/office/powerpoint/2010/main" val="30768941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86400" y="3591562"/>
            <a:ext cx="32918400" cy="7640320"/>
          </a:xfrm>
        </p:spPr>
        <p:txBody>
          <a:bodyPr anchor="b"/>
          <a:lstStyle>
            <a:lvl1pPr algn="ctr">
              <a:defRPr sz="19200"/>
            </a:lvl1pPr>
          </a:lstStyle>
          <a:p>
            <a:r>
              <a:rPr lang="en-US"/>
              <a:t>Click to edit Master title style</a:t>
            </a:r>
            <a:endParaRPr lang="en-US" dirty="0"/>
          </a:p>
        </p:txBody>
      </p:sp>
      <p:sp>
        <p:nvSpPr>
          <p:cNvPr id="3" name="Subtitle 2"/>
          <p:cNvSpPr>
            <a:spLocks noGrp="1"/>
          </p:cNvSpPr>
          <p:nvPr>
            <p:ph type="subTitle" idx="1"/>
          </p:nvPr>
        </p:nvSpPr>
        <p:spPr>
          <a:xfrm>
            <a:off x="5486400" y="11526522"/>
            <a:ext cx="32918400" cy="5298438"/>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2E9291-C8DC-44A3-811D-1BE31930B085}" type="slidenum">
              <a:rPr lang="en-US" smtClean="0"/>
              <a:pPr/>
              <a:t>‹#›</a:t>
            </a:fld>
            <a:endParaRPr lang="en-US"/>
          </a:p>
        </p:txBody>
      </p:sp>
    </p:spTree>
    <p:extLst>
      <p:ext uri="{BB962C8B-B14F-4D97-AF65-F5344CB8AC3E}">
        <p14:creationId xmlns:p14="http://schemas.microsoft.com/office/powerpoint/2010/main" val="39633508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C4D8C1-5903-4E5C-AB38-33EE14C1CC94}" type="slidenum">
              <a:rPr lang="en-US" smtClean="0"/>
              <a:pPr/>
              <a:t>‹#›</a:t>
            </a:fld>
            <a:endParaRPr lang="en-US"/>
          </a:p>
        </p:txBody>
      </p:sp>
    </p:spTree>
    <p:extLst>
      <p:ext uri="{BB962C8B-B14F-4D97-AF65-F5344CB8AC3E}">
        <p14:creationId xmlns:p14="http://schemas.microsoft.com/office/powerpoint/2010/main" val="28180228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0" y="1168400"/>
            <a:ext cx="9464040" cy="1859788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0" y="1168400"/>
            <a:ext cx="27843480" cy="1859788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E8E89D-0DFD-4AF4-897F-ADE8A65A3857}" type="slidenum">
              <a:rPr lang="en-US" smtClean="0"/>
              <a:pPr/>
              <a:t>‹#›</a:t>
            </a:fld>
            <a:endParaRPr lang="en-US"/>
          </a:p>
        </p:txBody>
      </p:sp>
    </p:spTree>
    <p:extLst>
      <p:ext uri="{BB962C8B-B14F-4D97-AF65-F5344CB8AC3E}">
        <p14:creationId xmlns:p14="http://schemas.microsoft.com/office/powerpoint/2010/main" val="32701017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7BE830-2897-4985-9D82-E1F3BBE19ED7}" type="slidenum">
              <a:rPr lang="en-US" smtClean="0"/>
              <a:pPr/>
              <a:t>‹#›</a:t>
            </a:fld>
            <a:endParaRPr lang="en-US"/>
          </a:p>
        </p:txBody>
      </p:sp>
    </p:spTree>
    <p:extLst>
      <p:ext uri="{BB962C8B-B14F-4D97-AF65-F5344CB8AC3E}">
        <p14:creationId xmlns:p14="http://schemas.microsoft.com/office/powerpoint/2010/main" val="24363492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0" y="5471163"/>
            <a:ext cx="37856160" cy="9128758"/>
          </a:xfrm>
        </p:spPr>
        <p:txBody>
          <a:bodyPr anchor="b"/>
          <a:lstStyle>
            <a:lvl1pPr>
              <a:defRPr sz="19200"/>
            </a:lvl1pPr>
          </a:lstStyle>
          <a:p>
            <a:r>
              <a:rPr lang="en-US"/>
              <a:t>Click to edit Master title style</a:t>
            </a:r>
            <a:endParaRPr lang="en-US" dirty="0"/>
          </a:p>
        </p:txBody>
      </p:sp>
      <p:sp>
        <p:nvSpPr>
          <p:cNvPr id="3" name="Text Placeholder 2"/>
          <p:cNvSpPr>
            <a:spLocks noGrp="1"/>
          </p:cNvSpPr>
          <p:nvPr>
            <p:ph type="body" idx="1"/>
          </p:nvPr>
        </p:nvSpPr>
        <p:spPr>
          <a:xfrm>
            <a:off x="2994660" y="14686283"/>
            <a:ext cx="37856160" cy="4800598"/>
          </a:xfrm>
        </p:spPr>
        <p:txBody>
          <a:bodyPr/>
          <a:lstStyle>
            <a:lvl1pPr marL="0" indent="0">
              <a:buNone/>
              <a:defRPr sz="7680">
                <a:solidFill>
                  <a:schemeClr val="tx1">
                    <a:tint val="75000"/>
                  </a:schemeClr>
                </a:solidFill>
              </a:defRPr>
            </a:lvl1pPr>
            <a:lvl2pPr marL="1463040" indent="0">
              <a:buNone/>
              <a:defRPr sz="6400">
                <a:solidFill>
                  <a:schemeClr val="tx1">
                    <a:tint val="75000"/>
                  </a:schemeClr>
                </a:solidFill>
              </a:defRPr>
            </a:lvl2pPr>
            <a:lvl3pPr marL="2926080" indent="0">
              <a:buNone/>
              <a:defRPr sz="5760">
                <a:solidFill>
                  <a:schemeClr val="tx1">
                    <a:tint val="75000"/>
                  </a:schemeClr>
                </a:solidFill>
              </a:defRPr>
            </a:lvl3pPr>
            <a:lvl4pPr marL="4389120" indent="0">
              <a:buNone/>
              <a:defRPr sz="5120">
                <a:solidFill>
                  <a:schemeClr val="tx1">
                    <a:tint val="75000"/>
                  </a:schemeClr>
                </a:solidFill>
              </a:defRPr>
            </a:lvl4pPr>
            <a:lvl5pPr marL="5852160" indent="0">
              <a:buNone/>
              <a:defRPr sz="5120">
                <a:solidFill>
                  <a:schemeClr val="tx1">
                    <a:tint val="75000"/>
                  </a:schemeClr>
                </a:solidFill>
              </a:defRPr>
            </a:lvl5pPr>
            <a:lvl6pPr marL="7315200" indent="0">
              <a:buNone/>
              <a:defRPr sz="5120">
                <a:solidFill>
                  <a:schemeClr val="tx1">
                    <a:tint val="75000"/>
                  </a:schemeClr>
                </a:solidFill>
              </a:defRPr>
            </a:lvl6pPr>
            <a:lvl7pPr marL="8778240" indent="0">
              <a:buNone/>
              <a:defRPr sz="5120">
                <a:solidFill>
                  <a:schemeClr val="tx1">
                    <a:tint val="75000"/>
                  </a:schemeClr>
                </a:solidFill>
              </a:defRPr>
            </a:lvl7pPr>
            <a:lvl8pPr marL="10241280" indent="0">
              <a:buNone/>
              <a:defRPr sz="5120">
                <a:solidFill>
                  <a:schemeClr val="tx1">
                    <a:tint val="75000"/>
                  </a:schemeClr>
                </a:solidFill>
              </a:defRPr>
            </a:lvl8pPr>
            <a:lvl9pPr marL="11704320" indent="0">
              <a:buNone/>
              <a:defRPr sz="51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59D2C7-E19C-4C14-ACBB-D4BE3DF3A4E4}" type="slidenum">
              <a:rPr lang="en-US" smtClean="0"/>
              <a:pPr/>
              <a:t>‹#›</a:t>
            </a:fld>
            <a:endParaRPr lang="en-US"/>
          </a:p>
        </p:txBody>
      </p:sp>
    </p:spTree>
    <p:extLst>
      <p:ext uri="{BB962C8B-B14F-4D97-AF65-F5344CB8AC3E}">
        <p14:creationId xmlns:p14="http://schemas.microsoft.com/office/powerpoint/2010/main" val="41920479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5842000"/>
            <a:ext cx="1865376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5842000"/>
            <a:ext cx="1865376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DABDB4-0D34-46CB-82EE-4BC42EB3FF9E}" type="slidenum">
              <a:rPr lang="en-US" smtClean="0"/>
              <a:pPr/>
              <a:t>‹#›</a:t>
            </a:fld>
            <a:endParaRPr lang="en-US"/>
          </a:p>
        </p:txBody>
      </p:sp>
    </p:spTree>
    <p:extLst>
      <p:ext uri="{BB962C8B-B14F-4D97-AF65-F5344CB8AC3E}">
        <p14:creationId xmlns:p14="http://schemas.microsoft.com/office/powerpoint/2010/main" val="21852809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168401"/>
            <a:ext cx="37856160" cy="42418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39" y="5379722"/>
            <a:ext cx="18568033"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3023239" y="8016240"/>
            <a:ext cx="18568033"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0" y="5379722"/>
            <a:ext cx="18659477"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22219920" y="8016240"/>
            <a:ext cx="18659477"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A2D3FF7-27CC-4764-ACC7-3E0300A3C6C4}" type="slidenum">
              <a:rPr lang="en-US" smtClean="0"/>
              <a:pPr/>
              <a:t>‹#›</a:t>
            </a:fld>
            <a:endParaRPr lang="en-US"/>
          </a:p>
        </p:txBody>
      </p:sp>
    </p:spTree>
    <p:extLst>
      <p:ext uri="{BB962C8B-B14F-4D97-AF65-F5344CB8AC3E}">
        <p14:creationId xmlns:p14="http://schemas.microsoft.com/office/powerpoint/2010/main" val="2174157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D00471-0CC9-4F0A-B350-3D479DD92265}" type="slidenum">
              <a:rPr lang="en-US" smtClean="0"/>
              <a:pPr/>
              <a:t>‹#›</a:t>
            </a:fld>
            <a:endParaRPr lang="en-US"/>
          </a:p>
        </p:txBody>
      </p:sp>
    </p:spTree>
    <p:extLst>
      <p:ext uri="{BB962C8B-B14F-4D97-AF65-F5344CB8AC3E}">
        <p14:creationId xmlns:p14="http://schemas.microsoft.com/office/powerpoint/2010/main" val="756911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357BA9A-8EFC-4A43-A022-73FBF8B65927}" type="slidenum">
              <a:rPr lang="en-US" smtClean="0"/>
              <a:pPr/>
              <a:t>‹#›</a:t>
            </a:fld>
            <a:endParaRPr lang="en-US"/>
          </a:p>
        </p:txBody>
      </p:sp>
    </p:spTree>
    <p:extLst>
      <p:ext uri="{BB962C8B-B14F-4D97-AF65-F5344CB8AC3E}">
        <p14:creationId xmlns:p14="http://schemas.microsoft.com/office/powerpoint/2010/main" val="37340333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9" y="1463040"/>
            <a:ext cx="14156053" cy="5120640"/>
          </a:xfrm>
        </p:spPr>
        <p:txBody>
          <a:bodyPr anchor="b"/>
          <a:lstStyle>
            <a:lvl1pPr>
              <a:defRPr sz="10240"/>
            </a:lvl1pPr>
          </a:lstStyle>
          <a:p>
            <a:r>
              <a:rPr lang="en-US"/>
              <a:t>Click to edit Master title style</a:t>
            </a:r>
            <a:endParaRPr lang="en-US" dirty="0"/>
          </a:p>
        </p:txBody>
      </p:sp>
      <p:sp>
        <p:nvSpPr>
          <p:cNvPr id="3" name="Content Placeholder 2"/>
          <p:cNvSpPr>
            <a:spLocks noGrp="1"/>
          </p:cNvSpPr>
          <p:nvPr>
            <p:ph idx="1"/>
          </p:nvPr>
        </p:nvSpPr>
        <p:spPr>
          <a:xfrm>
            <a:off x="18659477" y="3159762"/>
            <a:ext cx="22219920" cy="1559560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9" y="6583680"/>
            <a:ext cx="14156053"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A374B8-57BB-4903-8C49-9CF6C6F80A39}" type="slidenum">
              <a:rPr lang="en-US" smtClean="0"/>
              <a:pPr/>
              <a:t>‹#›</a:t>
            </a:fld>
            <a:endParaRPr lang="en-US"/>
          </a:p>
        </p:txBody>
      </p:sp>
    </p:spTree>
    <p:extLst>
      <p:ext uri="{BB962C8B-B14F-4D97-AF65-F5344CB8AC3E}">
        <p14:creationId xmlns:p14="http://schemas.microsoft.com/office/powerpoint/2010/main" val="7993845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9" y="1463040"/>
            <a:ext cx="14156053" cy="5120640"/>
          </a:xfrm>
        </p:spPr>
        <p:txBody>
          <a:bodyPr anchor="b"/>
          <a:lstStyle>
            <a:lvl1pPr>
              <a:defRPr sz="102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3159762"/>
            <a:ext cx="22219920" cy="1559560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Click icon to add picture</a:t>
            </a:r>
            <a:endParaRPr lang="en-US" dirty="0"/>
          </a:p>
        </p:txBody>
      </p:sp>
      <p:sp>
        <p:nvSpPr>
          <p:cNvPr id="4" name="Text Placeholder 3"/>
          <p:cNvSpPr>
            <a:spLocks noGrp="1"/>
          </p:cNvSpPr>
          <p:nvPr>
            <p:ph type="body" sz="half" idx="2"/>
          </p:nvPr>
        </p:nvSpPr>
        <p:spPr>
          <a:xfrm>
            <a:off x="3023239" y="6583680"/>
            <a:ext cx="14156053"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FC23E8-41CE-4632-9EAB-6B2BD4B695C4}" type="slidenum">
              <a:rPr lang="en-US" smtClean="0"/>
              <a:pPr/>
              <a:t>‹#›</a:t>
            </a:fld>
            <a:endParaRPr lang="en-US"/>
          </a:p>
        </p:txBody>
      </p:sp>
    </p:spTree>
    <p:extLst>
      <p:ext uri="{BB962C8B-B14F-4D97-AF65-F5344CB8AC3E}">
        <p14:creationId xmlns:p14="http://schemas.microsoft.com/office/powerpoint/2010/main" val="22275840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168401"/>
            <a:ext cx="37856160" cy="42418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5842000"/>
            <a:ext cx="37856160" cy="139242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20340322"/>
            <a:ext cx="9875520" cy="1168400"/>
          </a:xfrm>
          <a:prstGeom prst="rect">
            <a:avLst/>
          </a:prstGeom>
        </p:spPr>
        <p:txBody>
          <a:bodyPr vert="horz" lIns="91440" tIns="45720" rIns="91440" bIns="45720" rtlCol="0" anchor="ctr"/>
          <a:lstStyle>
            <a:lvl1pPr algn="l">
              <a:defRPr sz="384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14538960" y="20340322"/>
            <a:ext cx="14813280" cy="1168400"/>
          </a:xfrm>
          <a:prstGeom prst="rect">
            <a:avLst/>
          </a:prstGeom>
        </p:spPr>
        <p:txBody>
          <a:bodyPr vert="horz" lIns="91440" tIns="45720" rIns="91440" bIns="45720" rtlCol="0" anchor="ctr"/>
          <a:lstStyle>
            <a:lvl1pPr algn="ctr">
              <a:defRPr sz="38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20340322"/>
            <a:ext cx="9875520" cy="1168400"/>
          </a:xfrm>
          <a:prstGeom prst="rect">
            <a:avLst/>
          </a:prstGeom>
        </p:spPr>
        <p:txBody>
          <a:bodyPr vert="horz" lIns="91440" tIns="45720" rIns="91440" bIns="45720" rtlCol="0" anchor="ctr"/>
          <a:lstStyle>
            <a:lvl1pPr algn="r">
              <a:defRPr sz="3840">
                <a:solidFill>
                  <a:schemeClr val="tx1">
                    <a:tint val="75000"/>
                  </a:schemeClr>
                </a:solidFill>
              </a:defRPr>
            </a:lvl1pPr>
          </a:lstStyle>
          <a:p>
            <a:fld id="{511DBC1D-458A-45D5-A3A5-004A22904806}" type="slidenum">
              <a:rPr lang="en-US" smtClean="0"/>
              <a:pPr/>
              <a:t>‹#›</a:t>
            </a:fld>
            <a:endParaRPr lang="en-US"/>
          </a:p>
        </p:txBody>
      </p:sp>
    </p:spTree>
    <p:extLst>
      <p:ext uri="{BB962C8B-B14F-4D97-AF65-F5344CB8AC3E}">
        <p14:creationId xmlns:p14="http://schemas.microsoft.com/office/powerpoint/2010/main" val="3530515117"/>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svg"/><Relationship Id="rId13" Type="http://schemas.openxmlformats.org/officeDocument/2006/relationships/image" Target="../media/image11.png"/><Relationship Id="rId18" Type="http://schemas.openxmlformats.org/officeDocument/2006/relationships/image" Target="../media/image16.png"/><Relationship Id="rId26" Type="http://schemas.openxmlformats.org/officeDocument/2006/relationships/image" Target="../media/image24.png"/><Relationship Id="rId3" Type="http://schemas.openxmlformats.org/officeDocument/2006/relationships/image" Target="../media/image1.png"/><Relationship Id="rId21" Type="http://schemas.openxmlformats.org/officeDocument/2006/relationships/image" Target="../media/image19.png"/><Relationship Id="rId7" Type="http://schemas.openxmlformats.org/officeDocument/2006/relationships/image" Target="../media/image5.png"/><Relationship Id="rId12" Type="http://schemas.openxmlformats.org/officeDocument/2006/relationships/image" Target="../media/image10.svg"/><Relationship Id="rId17" Type="http://schemas.openxmlformats.org/officeDocument/2006/relationships/image" Target="../media/image15.png"/><Relationship Id="rId25" Type="http://schemas.openxmlformats.org/officeDocument/2006/relationships/image" Target="../media/image23.png"/><Relationship Id="rId2" Type="http://schemas.openxmlformats.org/officeDocument/2006/relationships/notesSlide" Target="../notesSlides/notesSlide1.xml"/><Relationship Id="rId16" Type="http://schemas.openxmlformats.org/officeDocument/2006/relationships/image" Target="../media/image14.png"/><Relationship Id="rId20"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4.svg"/><Relationship Id="rId11" Type="http://schemas.openxmlformats.org/officeDocument/2006/relationships/image" Target="../media/image9.png"/><Relationship Id="rId24" Type="http://schemas.openxmlformats.org/officeDocument/2006/relationships/image" Target="../media/image22.png"/><Relationship Id="rId5" Type="http://schemas.openxmlformats.org/officeDocument/2006/relationships/image" Target="../media/image3.png"/><Relationship Id="rId15" Type="http://schemas.openxmlformats.org/officeDocument/2006/relationships/image" Target="../media/image13.png"/><Relationship Id="rId23" Type="http://schemas.openxmlformats.org/officeDocument/2006/relationships/image" Target="../media/image21.png"/><Relationship Id="rId28" Type="http://schemas.openxmlformats.org/officeDocument/2006/relationships/image" Target="../media/image26.png"/><Relationship Id="rId10" Type="http://schemas.openxmlformats.org/officeDocument/2006/relationships/image" Target="../media/image8.svg"/><Relationship Id="rId19" Type="http://schemas.openxmlformats.org/officeDocument/2006/relationships/image" Target="../media/image17.png"/><Relationship Id="rId4" Type="http://schemas.openxmlformats.org/officeDocument/2006/relationships/image" Target="../media/image2.svg"/><Relationship Id="rId9" Type="http://schemas.openxmlformats.org/officeDocument/2006/relationships/image" Target="../media/image7.png"/><Relationship Id="rId14" Type="http://schemas.openxmlformats.org/officeDocument/2006/relationships/image" Target="../media/image12.svg"/><Relationship Id="rId22" Type="http://schemas.openxmlformats.org/officeDocument/2006/relationships/image" Target="../media/image20.png"/><Relationship Id="rId27"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21C5E"/>
        </a:solidFill>
        <a:effectLst/>
      </p:bgPr>
    </p:bg>
    <p:spTree>
      <p:nvGrpSpPr>
        <p:cNvPr id="1" name=""/>
        <p:cNvGrpSpPr/>
        <p:nvPr/>
      </p:nvGrpSpPr>
      <p:grpSpPr>
        <a:xfrm>
          <a:off x="0" y="0"/>
          <a:ext cx="0" cy="0"/>
          <a:chOff x="0" y="0"/>
          <a:chExt cx="0" cy="0"/>
        </a:xfrm>
      </p:grpSpPr>
      <p:sp>
        <p:nvSpPr>
          <p:cNvPr id="4471" name="Rounded Rectangle 4470"/>
          <p:cNvSpPr/>
          <p:nvPr/>
        </p:nvSpPr>
        <p:spPr bwMode="auto">
          <a:xfrm>
            <a:off x="32918400" y="3779521"/>
            <a:ext cx="10515600" cy="5401055"/>
          </a:xfrm>
          <a:prstGeom prst="roundRect">
            <a:avLst>
              <a:gd name="adj" fmla="val 4119"/>
            </a:avLst>
          </a:prstGeom>
          <a:solidFill>
            <a:srgbClr val="FFFFFF"/>
          </a:solidFill>
          <a:ln w="9525">
            <a:headEnd type="none" w="med" len="med"/>
            <a:tailEnd type="none" w="med" len="med"/>
          </a:ln>
          <a:effectLst>
            <a:outerShdw blurRad="40000" dist="25400" dir="5400000" rotWithShape="0">
              <a:srgbClr val="000000">
                <a:alpha val="38000"/>
              </a:srgbClr>
            </a:outerShdw>
          </a:effectLst>
        </p:spPr>
        <p:style>
          <a:lnRef idx="1">
            <a:schemeClr val="dk1"/>
          </a:lnRef>
          <a:fillRef idx="2">
            <a:schemeClr val="dk1"/>
          </a:fillRef>
          <a:effectRef idx="1">
            <a:schemeClr val="dk1"/>
          </a:effectRef>
          <a:fontRef idx="minor">
            <a:schemeClr val="dk1"/>
          </a:fontRef>
        </p:style>
        <p:txBody>
          <a:bodyPr vert="horz" wrap="square" lIns="121920" tIns="60960" rIns="121920" bIns="60960" numCol="1" rtlCol="0" anchor="t" anchorCtr="0" compatLnSpc="1">
            <a:prstTxWarp prst="textNoShape">
              <a:avLst/>
            </a:prstTxWarp>
          </a:bodyPr>
          <a:lstStyle/>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algn="just"/>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pic>
        <p:nvPicPr>
          <p:cNvPr id="3674" name="Graphic 3673">
            <a:extLst>
              <a:ext uri="{FF2B5EF4-FFF2-40B4-BE49-F238E27FC236}">
                <a16:creationId xmlns:a16="http://schemas.microsoft.com/office/drawing/2014/main" id="{E40B0436-D7F0-9ABE-FC63-B2021A8195F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3055560" y="6400800"/>
            <a:ext cx="5491299" cy="2697480"/>
          </a:xfrm>
          <a:prstGeom prst="rect">
            <a:avLst/>
          </a:prstGeom>
        </p:spPr>
      </p:pic>
      <p:pic>
        <p:nvPicPr>
          <p:cNvPr id="3676" name="Graphic 3675">
            <a:extLst>
              <a:ext uri="{FF2B5EF4-FFF2-40B4-BE49-F238E27FC236}">
                <a16:creationId xmlns:a16="http://schemas.microsoft.com/office/drawing/2014/main" id="{0F7D8ACA-7414-6287-9A01-F7F93E145A1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7691568" y="6400800"/>
            <a:ext cx="5584370" cy="2743200"/>
          </a:xfrm>
          <a:prstGeom prst="rect">
            <a:avLst/>
          </a:prstGeom>
        </p:spPr>
      </p:pic>
      <p:sp>
        <p:nvSpPr>
          <p:cNvPr id="521" name="Rounded Rectangle 520"/>
          <p:cNvSpPr/>
          <p:nvPr/>
        </p:nvSpPr>
        <p:spPr bwMode="auto">
          <a:xfrm>
            <a:off x="457200" y="17830800"/>
            <a:ext cx="10515600" cy="3992880"/>
          </a:xfrm>
          <a:prstGeom prst="roundRect">
            <a:avLst>
              <a:gd name="adj" fmla="val 4332"/>
            </a:avLst>
          </a:prstGeom>
          <a:solidFill>
            <a:schemeClr val="bg1"/>
          </a:solidFill>
          <a:ln w="9525" cap="flat" cmpd="sng" algn="ctr">
            <a:solidFill>
              <a:schemeClr val="tx1"/>
            </a:solidFill>
            <a:prstDash val="solid"/>
            <a:round/>
            <a:headEnd type="none" w="med" len="med"/>
            <a:tailEnd type="none" w="med" len="med"/>
          </a:ln>
          <a:effectLst/>
        </p:spPr>
        <p:txBody>
          <a:bodyPr vert="horz" wrap="square" lIns="121920" tIns="60960" rIns="121920" bIns="60960" numCol="1" rtlCol="0" anchor="t" anchorCtr="0" compatLnSpc="1">
            <a:prstTxWarp prst="textNoShape">
              <a:avLst/>
            </a:prstTxWarp>
          </a:bodyPr>
          <a:lstStyle/>
          <a:p>
            <a:pPr algn="just"/>
            <a:endParaRPr lang="en-US" dirty="0">
              <a:solidFill>
                <a:schemeClr val="tx1"/>
              </a:solidFill>
              <a:latin typeface="Times New Roman" panose="02020603050405020304" pitchFamily="18" charset="0"/>
              <a:cs typeface="Times New Roman" panose="02020603050405020304" pitchFamily="18" charset="0"/>
            </a:endParaRPr>
          </a:p>
          <a:p>
            <a:pPr algn="just"/>
            <a:endParaRPr lang="en-US" sz="1200" dirty="0">
              <a:solidFill>
                <a:schemeClr val="tx1"/>
              </a:solidFill>
              <a:latin typeface="Times New Roman" panose="02020603050405020304" pitchFamily="18" charset="0"/>
              <a:cs typeface="Times New Roman" panose="02020603050405020304" pitchFamily="18" charset="0"/>
            </a:endParaRPr>
          </a:p>
          <a:p>
            <a:pPr algn="just"/>
            <a:r>
              <a:rPr lang="en-US" dirty="0">
                <a:solidFill>
                  <a:schemeClr val="tx1"/>
                </a:solidFill>
                <a:latin typeface="Times New Roman" panose="02020603050405020304" pitchFamily="18" charset="0"/>
                <a:cs typeface="Times New Roman" panose="02020603050405020304" pitchFamily="18" charset="0"/>
              </a:rPr>
              <a:t>Using </a:t>
            </a:r>
            <a:r>
              <a:rPr lang="en-US" dirty="0" err="1">
                <a:solidFill>
                  <a:schemeClr val="tx1"/>
                </a:solidFill>
                <a:latin typeface="Times New Roman" panose="02020603050405020304" pitchFamily="18" charset="0"/>
                <a:cs typeface="Times New Roman" panose="02020603050405020304" pitchFamily="18" charset="0"/>
              </a:rPr>
              <a:t>Rtrack</a:t>
            </a:r>
            <a:r>
              <a:rPr lang="en-US" dirty="0">
                <a:solidFill>
                  <a:schemeClr val="tx1"/>
                </a:solidFill>
                <a:latin typeface="Times New Roman" panose="02020603050405020304" pitchFamily="18" charset="0"/>
                <a:cs typeface="Times New Roman" panose="02020603050405020304" pitchFamily="18" charset="0"/>
              </a:rPr>
              <a:t> we were able to generate traces for each animal’s swimming path on all trials across all days of the experiment. </a:t>
            </a:r>
            <a:r>
              <a:rPr lang="en-US" dirty="0">
                <a:latin typeface="Times New Roman" panose="02020603050405020304" pitchFamily="18" charset="0"/>
                <a:cs typeface="Times New Roman" panose="02020603050405020304" pitchFamily="18" charset="0"/>
              </a:rPr>
              <a:t>With this we can visualize the pattern of strategies each animal gravitates toward across all trials on each successive day. Animals generally improve across days on both MWM and RMWM.</a:t>
            </a:r>
            <a:endParaRPr lang="en-US" dirty="0">
              <a:solidFill>
                <a:schemeClr val="tx1"/>
              </a:solidFill>
              <a:latin typeface="Times New Roman" panose="02020603050405020304" pitchFamily="18" charset="0"/>
              <a:cs typeface="Times New Roman" panose="02020603050405020304" pitchFamily="18" charset="0"/>
            </a:endParaRPr>
          </a:p>
          <a:p>
            <a:pPr algn="just"/>
            <a:endParaRPr lang="en-US" dirty="0">
              <a:solidFill>
                <a:schemeClr val="tx1"/>
              </a:solidFill>
              <a:latin typeface="Times New Roman" panose="02020603050405020304" pitchFamily="18" charset="0"/>
              <a:cs typeface="Times New Roman" panose="02020603050405020304" pitchFamily="18" charset="0"/>
            </a:endParaRPr>
          </a:p>
          <a:p>
            <a:pPr algn="just"/>
            <a:endParaRPr lang="en-US" dirty="0">
              <a:solidFill>
                <a:schemeClr val="tx1"/>
              </a:solidFill>
              <a:latin typeface="Times New Roman" panose="02020603050405020304" pitchFamily="18" charset="0"/>
              <a:cs typeface="Times New Roman" panose="02020603050405020304" pitchFamily="18" charset="0"/>
            </a:endParaRPr>
          </a:p>
        </p:txBody>
      </p:sp>
      <p:pic>
        <p:nvPicPr>
          <p:cNvPr id="3668" name="Graphic 3667">
            <a:extLst>
              <a:ext uri="{FF2B5EF4-FFF2-40B4-BE49-F238E27FC236}">
                <a16:creationId xmlns:a16="http://schemas.microsoft.com/office/drawing/2014/main" id="{F6870196-4569-0828-533F-10836F2AC00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49808" y="19613880"/>
            <a:ext cx="9901037" cy="2194560"/>
          </a:xfrm>
          <a:prstGeom prst="rect">
            <a:avLst/>
          </a:prstGeom>
        </p:spPr>
      </p:pic>
      <p:sp>
        <p:nvSpPr>
          <p:cNvPr id="846" name="Rounded Rectangle 845"/>
          <p:cNvSpPr/>
          <p:nvPr/>
        </p:nvSpPr>
        <p:spPr bwMode="auto">
          <a:xfrm>
            <a:off x="11430000" y="3779520"/>
            <a:ext cx="21031200" cy="18044160"/>
          </a:xfrm>
          <a:prstGeom prst="roundRect">
            <a:avLst>
              <a:gd name="adj" fmla="val 2452"/>
            </a:avLst>
          </a:prstGeom>
          <a:solidFill>
            <a:srgbClr val="FFFFFF"/>
          </a:solidFill>
          <a:ln w="9525">
            <a:headEnd type="none" w="med" len="med"/>
            <a:tailEnd type="none" w="med" len="med"/>
          </a:ln>
          <a:effectLst>
            <a:outerShdw blurRad="40000" dist="25400" dir="5400000" rotWithShape="0">
              <a:srgbClr val="000000">
                <a:alpha val="38000"/>
              </a:srgbClr>
            </a:outerShdw>
          </a:effectLst>
        </p:spPr>
        <p:style>
          <a:lnRef idx="1">
            <a:schemeClr val="dk1"/>
          </a:lnRef>
          <a:fillRef idx="2">
            <a:schemeClr val="dk1"/>
          </a:fillRef>
          <a:effectRef idx="1">
            <a:schemeClr val="dk1"/>
          </a:effectRef>
          <a:fontRef idx="minor">
            <a:schemeClr val="dk1"/>
          </a:fontRef>
        </p:style>
        <p:txBody>
          <a:bodyPr vert="horz" wrap="square" lIns="121920" tIns="60960" rIns="121920" bIns="60960" numCol="1" rtlCol="0" anchor="t" anchorCtr="0" compatLnSpc="1">
            <a:prstTxWarp prst="textNoShape">
              <a:avLst/>
            </a:prstTxWarp>
          </a:bodyPr>
          <a:lstStyle/>
          <a:p>
            <a:pPr>
              <a:spcBef>
                <a:spcPts val="0"/>
              </a:spcBef>
              <a:spcAft>
                <a:spcPts val="0"/>
              </a:spcAft>
            </a:pPr>
            <a:endParaRPr lang="en-US" b="1" dirty="0">
              <a:latin typeface="Times New Roman" panose="02020603050405020304" pitchFamily="18" charset="0"/>
              <a:cs typeface="Times New Roman" panose="02020603050405020304" pitchFamily="18" charset="0"/>
            </a:endParaRPr>
          </a:p>
          <a:p>
            <a:pPr>
              <a:spcBef>
                <a:spcPts val="0"/>
              </a:spcBef>
              <a:spcAft>
                <a:spcPts val="0"/>
              </a:spcAft>
            </a:pP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US" b="1" u="sng" dirty="0">
                <a:solidFill>
                  <a:schemeClr val="tx1"/>
                </a:solidFill>
                <a:latin typeface="Times New Roman" panose="02020603050405020304" pitchFamily="18" charset="0"/>
                <a:cs typeface="Times New Roman" panose="02020603050405020304" pitchFamily="18" charset="0"/>
              </a:rPr>
              <a:t>CORRECTED PATH INTEGRATED LENGTH (CIPL) ANALYSIS </a:t>
            </a:r>
          </a:p>
          <a:p>
            <a:pPr algn="just">
              <a:spcBef>
                <a:spcPts val="0"/>
              </a:spcBef>
              <a:spcAft>
                <a:spcPts val="0"/>
              </a:spcAft>
            </a:pPr>
            <a:endParaRPr lang="en-US" b="1" u="sng"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b="1" u="sng"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b="1" u="sng"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b="1" u="sng"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b="1" u="sng"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b="1" u="sng"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b="1" u="sng"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b="1" u="sng"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b="1" u="sng"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b="1" u="sng"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b="1" u="sng"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b="1" u="sng"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b="1" u="sng"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b="1" u="sng"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b="1" u="sng"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b="1" u="sng"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b="1" u="sng"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b="1" u="sng"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r>
              <a:rPr lang="en-US" b="1" u="sng"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SPATIAL NAVIGATION STRATEGY ANALYSES</a:t>
            </a: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b="1" dirty="0">
              <a:latin typeface="Times New Roman" panose="02020603050405020304" pitchFamily="18" charset="0"/>
              <a:cs typeface="Times New Roman" panose="02020603050405020304" pitchFamily="18" charset="0"/>
            </a:endParaRPr>
          </a:p>
        </p:txBody>
      </p:sp>
      <p:pic>
        <p:nvPicPr>
          <p:cNvPr id="3651" name="Graphic 3650">
            <a:extLst>
              <a:ext uri="{FF2B5EF4-FFF2-40B4-BE49-F238E27FC236}">
                <a16:creationId xmlns:a16="http://schemas.microsoft.com/office/drawing/2014/main" id="{B70BC58B-ED3A-FB9B-8B5F-410FC4E69C7F}"/>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1585448" y="17931384"/>
            <a:ext cx="7884160" cy="3657600"/>
          </a:xfrm>
          <a:prstGeom prst="rect">
            <a:avLst/>
          </a:prstGeom>
        </p:spPr>
      </p:pic>
      <p:pic>
        <p:nvPicPr>
          <p:cNvPr id="3653" name="Graphic 3652">
            <a:extLst>
              <a:ext uri="{FF2B5EF4-FFF2-40B4-BE49-F238E27FC236}">
                <a16:creationId xmlns:a16="http://schemas.microsoft.com/office/drawing/2014/main" id="{791EC475-E2EC-ACE2-0AB0-DD236C97EE18}"/>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18356180" y="17931384"/>
            <a:ext cx="7884160" cy="3657600"/>
          </a:xfrm>
          <a:prstGeom prst="rect">
            <a:avLst/>
          </a:prstGeom>
        </p:spPr>
      </p:pic>
      <p:pic>
        <p:nvPicPr>
          <p:cNvPr id="3649" name="Graphic 3648">
            <a:extLst>
              <a:ext uri="{FF2B5EF4-FFF2-40B4-BE49-F238E27FC236}">
                <a16:creationId xmlns:a16="http://schemas.microsoft.com/office/drawing/2014/main" id="{E1EE27CA-9F49-0B3D-1239-9926CDD4119A}"/>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3500080" y="4690872"/>
            <a:ext cx="7884160" cy="3657600"/>
          </a:xfrm>
          <a:prstGeom prst="rect">
            <a:avLst/>
          </a:prstGeom>
        </p:spPr>
      </p:pic>
      <p:sp>
        <p:nvSpPr>
          <p:cNvPr id="1441" name="Rounded Rectangle 842">
            <a:extLst>
              <a:ext uri="{FF2B5EF4-FFF2-40B4-BE49-F238E27FC236}">
                <a16:creationId xmlns:a16="http://schemas.microsoft.com/office/drawing/2014/main" id="{6787AE71-B227-D045-3AA2-5800E8AC6D1A}"/>
              </a:ext>
            </a:extLst>
          </p:cNvPr>
          <p:cNvSpPr>
            <a:spLocks/>
          </p:cNvSpPr>
          <p:nvPr/>
        </p:nvSpPr>
        <p:spPr bwMode="auto">
          <a:xfrm>
            <a:off x="32918400" y="9372600"/>
            <a:ext cx="10515600" cy="5065775"/>
          </a:xfrm>
          <a:prstGeom prst="roundRect">
            <a:avLst>
              <a:gd name="adj" fmla="val 5894"/>
            </a:avLst>
          </a:prstGeom>
          <a:solidFill>
            <a:srgbClr val="FFFFFF"/>
          </a:solidFill>
          <a:ln w="9525">
            <a:solidFill>
              <a:schemeClr val="tx1"/>
            </a:solidFill>
            <a:headEnd type="none" w="med" len="med"/>
            <a:tailEnd type="none" w="med" len="med"/>
          </a:ln>
          <a:effectLst>
            <a:outerShdw blurRad="40000" dist="25400" dir="5400000" rotWithShape="0">
              <a:srgbClr val="000000">
                <a:alpha val="38000"/>
              </a:srgbClr>
            </a:outerShdw>
          </a:effectLst>
        </p:spPr>
        <p:style>
          <a:lnRef idx="1">
            <a:schemeClr val="dk1"/>
          </a:lnRef>
          <a:fillRef idx="2">
            <a:schemeClr val="dk1"/>
          </a:fillRef>
          <a:effectRef idx="1">
            <a:schemeClr val="dk1"/>
          </a:effectRef>
          <a:fontRef idx="minor">
            <a:schemeClr val="dk1"/>
          </a:fontRef>
        </p:style>
        <p:txBody>
          <a:bodyPr vert="horz" wrap="square" lIns="121920" tIns="60960" rIns="121920" bIns="60960" numCol="1" rtlCol="0" anchor="t" anchorCtr="0" compatLnSpc="1">
            <a:prstTxWarp prst="textNoShape">
              <a:avLst/>
            </a:prstTxWarp>
          </a:bodyPr>
          <a:lstStyle/>
          <a:p>
            <a:endParaRPr lang="en-US" dirty="0">
              <a:solidFill>
                <a:schemeClr val="tx1"/>
              </a:solidFill>
              <a:latin typeface="Times New Roman" panose="02020603050405020304" pitchFamily="18" charset="0"/>
              <a:ea typeface="Arial Unicode MS" pitchFamily="34" charset="-128"/>
              <a:cs typeface="Times New Roman" panose="02020603050405020304" pitchFamily="18" charset="0"/>
            </a:endParaRPr>
          </a:p>
        </p:txBody>
      </p:sp>
      <p:sp>
        <p:nvSpPr>
          <p:cNvPr id="2" name="Rounded Rectangle 842">
            <a:extLst>
              <a:ext uri="{FF2B5EF4-FFF2-40B4-BE49-F238E27FC236}">
                <a16:creationId xmlns:a16="http://schemas.microsoft.com/office/drawing/2014/main" id="{00BDCC2F-ED1F-E676-7DFB-B762C237A964}"/>
              </a:ext>
            </a:extLst>
          </p:cNvPr>
          <p:cNvSpPr>
            <a:spLocks/>
          </p:cNvSpPr>
          <p:nvPr/>
        </p:nvSpPr>
        <p:spPr bwMode="auto">
          <a:xfrm>
            <a:off x="32918400" y="14630399"/>
            <a:ext cx="10515600" cy="5599320"/>
          </a:xfrm>
          <a:prstGeom prst="roundRect">
            <a:avLst>
              <a:gd name="adj" fmla="val 5894"/>
            </a:avLst>
          </a:prstGeom>
          <a:solidFill>
            <a:srgbClr val="FFFFFF"/>
          </a:solidFill>
          <a:ln w="9525">
            <a:solidFill>
              <a:schemeClr val="tx1"/>
            </a:solidFill>
            <a:headEnd type="none" w="med" len="med"/>
            <a:tailEnd type="none" w="med" len="med"/>
          </a:ln>
          <a:effectLst>
            <a:outerShdw blurRad="40000" dist="25400" dir="5400000" rotWithShape="0">
              <a:srgbClr val="000000">
                <a:alpha val="38000"/>
              </a:srgbClr>
            </a:outerShdw>
          </a:effectLst>
        </p:spPr>
        <p:style>
          <a:lnRef idx="1">
            <a:schemeClr val="dk1"/>
          </a:lnRef>
          <a:fillRef idx="2">
            <a:schemeClr val="dk1"/>
          </a:fillRef>
          <a:effectRef idx="1">
            <a:schemeClr val="dk1"/>
          </a:effectRef>
          <a:fontRef idx="minor">
            <a:schemeClr val="dk1"/>
          </a:fontRef>
        </p:style>
        <p:txBody>
          <a:bodyPr vert="horz" wrap="square" lIns="121920" tIns="60960" rIns="121920" bIns="60960" numCol="1" rtlCol="0" anchor="t" anchorCtr="0" compatLnSpc="1">
            <a:prstTxWarp prst="textNoShape">
              <a:avLst/>
            </a:prstTxWarp>
          </a:bodyPr>
          <a:lstStyle/>
          <a:p>
            <a:endParaRPr lang="en-US" dirty="0">
              <a:solidFill>
                <a:schemeClr val="tx1"/>
              </a:solidFill>
              <a:latin typeface="Times New Roman" panose="02020603050405020304" pitchFamily="18" charset="0"/>
              <a:ea typeface="Arial Unicode MS" pitchFamily="34" charset="-128"/>
              <a:cs typeface="Times New Roman" panose="02020603050405020304" pitchFamily="18" charset="0"/>
            </a:endParaRPr>
          </a:p>
          <a:p>
            <a:pPr algn="just"/>
            <a:endParaRPr lang="en-US" sz="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In terms of the overall utility of using these strategy metrics to differentiate between groups on the MWM and RMWM tasks, the results were less informative. While the strategy metrics provide insight into group performance, they did not add significant predictive power beyond what could be detected with the accepted standard performance measure, corrected integrated path length (CIPL).</a:t>
            </a:r>
          </a:p>
          <a:p>
            <a:pPr algn="just"/>
            <a:endParaRPr lang="en-US" sz="1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However, our findings within the 9-month-old cohort offer a compelling insight into the potential effects of hormone depletion on cognitive flexibility and spatial learning in female rats. This age is particularly relevant because it coincides with the early stages of middle age in rats, a period when changes in hormone levels—especially 17b-estradiol (E2) and progesterone (P4)—begin to mirror aspects of the human menopausal transition, termed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estropause</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This natural decline in ovarian hormones may contribute to the cognitive impairments observed, as seen by decreased utilization of allocentric strategies in the OVX group compared to the SHAM group.</a:t>
            </a:r>
            <a:endParaRPr lang="en-US" dirty="0">
              <a:solidFill>
                <a:srgbClr val="000000"/>
              </a:solidFill>
              <a:highlight>
                <a:srgbClr val="FFFF00"/>
              </a:highlight>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US" sz="1000" dirty="0">
              <a:solidFill>
                <a:srgbClr val="000000"/>
              </a:solidFill>
              <a:highlight>
                <a:srgbClr val="FFFF00"/>
              </a:highlight>
              <a:latin typeface="Times New Roman" panose="02020603050405020304" pitchFamily="18" charset="0"/>
              <a:ea typeface="Calibri" panose="020F0502020204030204" pitchFamily="34" charset="0"/>
              <a:cs typeface="Times New Roman" panose="02020603050405020304" pitchFamily="18" charset="0"/>
            </a:endParaRPr>
          </a:p>
          <a:p>
            <a:pPr algn="just"/>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Going beyond the defined strategy metrics, we performed separate statistical tests to compare the usage of each strategy between OVX and SHAM groups. By doing so, we aimed to capture any nuanced differences in how OVX and SHAM animals approached the task. Our analysis revealed no differences across all 4 age cohorts. Taken together, we can surmise that while loss of ovarian hormones may contribute to strong changes in strategy usage (indicated by the Allocentric metric and its effects size at age 9) overall, such loss of hormones does not appear to significantly impact </a:t>
            </a:r>
            <a:r>
              <a:rPr lang="en-US" dirty="0">
                <a:latin typeface="Times New Roman" panose="02020603050405020304" pitchFamily="18" charset="0"/>
                <a:cs typeface="Times New Roman" panose="02020603050405020304" pitchFamily="18" charset="0"/>
              </a:rPr>
              <a:t>spatial learning and cognitive flexibility.</a:t>
            </a:r>
            <a:endParaRPr lang="en-US" sz="1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p:txBody>
      </p:sp>
      <p:sp>
        <p:nvSpPr>
          <p:cNvPr id="1468" name="Rounded Rectangle 1467"/>
          <p:cNvSpPr/>
          <p:nvPr/>
        </p:nvSpPr>
        <p:spPr bwMode="auto">
          <a:xfrm>
            <a:off x="457200" y="3779517"/>
            <a:ext cx="10515600" cy="10677696"/>
          </a:xfrm>
          <a:prstGeom prst="roundRect">
            <a:avLst>
              <a:gd name="adj" fmla="val 3574"/>
            </a:avLst>
          </a:prstGeom>
          <a:solidFill>
            <a:srgbClr val="FFFFFF"/>
          </a:solidFill>
          <a:ln w="9525">
            <a:headEnd type="none" w="med" len="med"/>
            <a:tailEnd type="none" w="med" len="med"/>
          </a:ln>
          <a:effectLst>
            <a:outerShdw blurRad="40000" dist="25400" dir="5400000" rotWithShape="0">
              <a:srgbClr val="000000">
                <a:alpha val="38000"/>
              </a:srgbClr>
            </a:outerShdw>
          </a:effectLst>
        </p:spPr>
        <p:style>
          <a:lnRef idx="1">
            <a:schemeClr val="dk1"/>
          </a:lnRef>
          <a:fillRef idx="2">
            <a:schemeClr val="dk1"/>
          </a:fillRef>
          <a:effectRef idx="1">
            <a:schemeClr val="dk1"/>
          </a:effectRef>
          <a:fontRef idx="minor">
            <a:schemeClr val="dk1"/>
          </a:fontRef>
        </p:style>
        <p:txBody>
          <a:bodyPr vert="horz" wrap="square" lIns="121920" tIns="60960" rIns="121920" bIns="60960" numCol="1" rtlCol="0" anchor="t" anchorCtr="0" compatLnSpc="1">
            <a:prstTxWarp prst="textNoShape">
              <a:avLst/>
            </a:prstTxWarp>
          </a:bodyPr>
          <a:lstStyle/>
          <a:p>
            <a:pPr algn="just">
              <a:spcBef>
                <a:spcPts val="0"/>
              </a:spcBef>
              <a:spcAft>
                <a:spcPts val="0"/>
              </a:spcAft>
            </a:pPr>
            <a:endParaRPr lang="en-US" dirty="0">
              <a:latin typeface="Times New Roman" panose="02020603050405020304" pitchFamily="18" charset="0"/>
              <a:cs typeface="Times New Roman" panose="02020603050405020304" pitchFamily="18" charset="0"/>
            </a:endParaRPr>
          </a:p>
          <a:p>
            <a:pPr algn="just"/>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adult mammalian brain contains active neural stem progenitor cells (NSPCs) that generate nerve cells throughout life, and neurogenesis is compromised with advancing age. Our previous work identified a specific critical period of decline in the neurogenic ability of NSPCs, (13-15 months) in aging F344 rats. These studies focused on male rats and included the characterization of deficits in different neurogenesis-relevant behaviors. </a:t>
            </a:r>
          </a:p>
          <a:p>
            <a:pPr algn="just"/>
            <a:endParaRPr lang="en-US" sz="1000" dirty="0">
              <a:latin typeface="Times New Roman" panose="02020603050405020304" pitchFamily="18" charset="0"/>
              <a:ea typeface="Times New Roman" panose="02020603050405020304" pitchFamily="18" charset="0"/>
              <a:cs typeface="Times New Roman" panose="02020603050405020304" pitchFamily="18" charset="0"/>
            </a:endParaRPr>
          </a:p>
          <a:p>
            <a:pPr algn="just"/>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In the current study, we utilized different groups of aging F344 female rats (2, 6, 9, and 14 months old) to examine changes in cognitive flexibility, a correlate of the neurogenic function of hippocampal NSPCs present in the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subgranular</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zone (SGZ) of the dentate gyrus, using Reversal Learning on the Morris Water Maze task (RMWM). To probe the role of the female sex hormones, 17b-estradiol (E2) and progesterone (P4), on aging NSPC function, a group of female rats also underwent ovariectomy (OVX) 2.5 weeks prior to experiments. Standard Morris Water Maze (MWM) learning for a fixed escape location was assessed over the initial 4 days of training followed by 2 days of training on the reversal version of the task where the platform was moved 180 degrees from the original location (RMWM).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p>
          <a:p>
            <a:pPr algn="just"/>
            <a:endParaRPr lang="en-US" dirty="0">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US" dirty="0">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US" dirty="0">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US" dirty="0">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US" dirty="0">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US" dirty="0">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US" sz="1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US" sz="1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To support a fine-grained analysis of the search strategy employed by each animal, we utilized an automated system for strategy identification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Rtrack</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by Rupert Overall). This approach allows the identification of 9 unique search strategies during water maze performance. These strategies are classified into allocentric, or non-goal directed (escape) search strategies.</a:t>
            </a:r>
          </a:p>
          <a:p>
            <a:pPr algn="just"/>
            <a:endParaRPr lang="en-US" dirty="0">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endParaRPr lang="en-US" kern="100" dirty="0">
              <a:solidFill>
                <a:srgbClr val="000000"/>
              </a:solidFill>
              <a:effectLst/>
              <a:latin typeface="Times New Roman" panose="02020603050405020304" pitchFamily="18" charset="0"/>
              <a:ea typeface="Songti SC"/>
              <a:cs typeface="Times New Roman" panose="02020603050405020304" pitchFamily="18" charset="0"/>
            </a:endParaRPr>
          </a:p>
        </p:txBody>
      </p:sp>
      <p:sp>
        <p:nvSpPr>
          <p:cNvPr id="3086" name="Text Box 14"/>
          <p:cNvSpPr txBox="1">
            <a:spLocks noChangeArrowheads="1"/>
          </p:cNvSpPr>
          <p:nvPr/>
        </p:nvSpPr>
        <p:spPr bwMode="auto">
          <a:xfrm>
            <a:off x="3657600" y="283351"/>
            <a:ext cx="36576000" cy="3411749"/>
          </a:xfrm>
          <a:prstGeom prst="rect">
            <a:avLst/>
          </a:prstGeom>
          <a:ln/>
        </p:spPr>
        <p:style>
          <a:lnRef idx="2">
            <a:schemeClr val="dk1"/>
          </a:lnRef>
          <a:fillRef idx="1">
            <a:schemeClr val="lt1"/>
          </a:fillRef>
          <a:effectRef idx="0">
            <a:schemeClr val="dk1"/>
          </a:effectRef>
          <a:fontRef idx="minor">
            <a:schemeClr val="dk1"/>
          </a:fontRef>
        </p:style>
        <p:txBody>
          <a:bodyPr lIns="369085" tIns="184303" rIns="369085" bIns="184303" anchor="ctr"/>
          <a:lstStyle>
            <a:lvl1pPr>
              <a:tabLst>
                <a:tab pos="0" algn="l"/>
                <a:tab pos="2767013" algn="l"/>
                <a:tab pos="5535613" algn="l"/>
                <a:tab pos="8304213" algn="l"/>
                <a:tab pos="8686800" algn="l"/>
                <a:tab pos="9410700" algn="l"/>
                <a:tab pos="10134600" algn="l"/>
                <a:tab pos="10858500" algn="l"/>
                <a:tab pos="11579225" algn="l"/>
                <a:tab pos="12306300" algn="l"/>
                <a:tab pos="13030200" algn="l"/>
                <a:tab pos="13750925" algn="l"/>
                <a:tab pos="14478000" algn="l"/>
                <a:tab pos="15201900" algn="l"/>
                <a:tab pos="15922625" algn="l"/>
                <a:tab pos="16649700" algn="l"/>
                <a:tab pos="17370425" algn="l"/>
                <a:tab pos="18094325" algn="l"/>
                <a:tab pos="18821400" algn="l"/>
                <a:tab pos="19542125" algn="l"/>
                <a:tab pos="20266025" algn="l"/>
                <a:tab pos="20993100" algn="l"/>
                <a:tab pos="21713825" algn="l"/>
                <a:tab pos="22439313" algn="l"/>
                <a:tab pos="23161625" algn="l"/>
                <a:tab pos="23885525" algn="l"/>
                <a:tab pos="24611013" algn="l"/>
                <a:tab pos="25333325" algn="l"/>
                <a:tab pos="26057225" algn="l"/>
                <a:tab pos="26781125" algn="l"/>
                <a:tab pos="27505025" algn="l"/>
                <a:tab pos="-26908125" algn="l"/>
              </a:tabLst>
              <a:defRPr>
                <a:solidFill>
                  <a:srgbClr val="000000"/>
                </a:solidFill>
                <a:latin typeface="Arial" charset="0"/>
                <a:ea typeface="Arial Unicode MS" pitchFamily="34" charset="-128"/>
                <a:cs typeface="Arial Unicode MS" pitchFamily="34" charset="-128"/>
              </a:defRPr>
            </a:lvl1pPr>
            <a:lvl2pPr>
              <a:tabLst>
                <a:tab pos="0" algn="l"/>
                <a:tab pos="2767013" algn="l"/>
                <a:tab pos="5535613" algn="l"/>
                <a:tab pos="8304213" algn="l"/>
                <a:tab pos="8686800" algn="l"/>
                <a:tab pos="9410700" algn="l"/>
                <a:tab pos="10134600" algn="l"/>
                <a:tab pos="10858500" algn="l"/>
                <a:tab pos="11579225" algn="l"/>
                <a:tab pos="12306300" algn="l"/>
                <a:tab pos="13030200" algn="l"/>
                <a:tab pos="13750925" algn="l"/>
                <a:tab pos="14478000" algn="l"/>
                <a:tab pos="15201900" algn="l"/>
                <a:tab pos="15922625" algn="l"/>
                <a:tab pos="16649700" algn="l"/>
                <a:tab pos="17370425" algn="l"/>
                <a:tab pos="18094325" algn="l"/>
                <a:tab pos="18821400" algn="l"/>
                <a:tab pos="19542125" algn="l"/>
                <a:tab pos="20266025" algn="l"/>
                <a:tab pos="20993100" algn="l"/>
                <a:tab pos="21713825" algn="l"/>
                <a:tab pos="22439313" algn="l"/>
                <a:tab pos="23161625" algn="l"/>
                <a:tab pos="23885525" algn="l"/>
                <a:tab pos="24611013" algn="l"/>
                <a:tab pos="25333325" algn="l"/>
                <a:tab pos="26057225" algn="l"/>
                <a:tab pos="26781125" algn="l"/>
                <a:tab pos="27505025" algn="l"/>
                <a:tab pos="-26908125" algn="l"/>
              </a:tabLst>
              <a:defRPr>
                <a:solidFill>
                  <a:srgbClr val="000000"/>
                </a:solidFill>
                <a:latin typeface="Arial" charset="0"/>
                <a:ea typeface="Arial Unicode MS" pitchFamily="34" charset="-128"/>
                <a:cs typeface="Arial Unicode MS" pitchFamily="34" charset="-128"/>
              </a:defRPr>
            </a:lvl2pPr>
            <a:lvl3pPr>
              <a:tabLst>
                <a:tab pos="0" algn="l"/>
                <a:tab pos="2767013" algn="l"/>
                <a:tab pos="5535613" algn="l"/>
                <a:tab pos="8304213" algn="l"/>
                <a:tab pos="8686800" algn="l"/>
                <a:tab pos="9410700" algn="l"/>
                <a:tab pos="10134600" algn="l"/>
                <a:tab pos="10858500" algn="l"/>
                <a:tab pos="11579225" algn="l"/>
                <a:tab pos="12306300" algn="l"/>
                <a:tab pos="13030200" algn="l"/>
                <a:tab pos="13750925" algn="l"/>
                <a:tab pos="14478000" algn="l"/>
                <a:tab pos="15201900" algn="l"/>
                <a:tab pos="15922625" algn="l"/>
                <a:tab pos="16649700" algn="l"/>
                <a:tab pos="17370425" algn="l"/>
                <a:tab pos="18094325" algn="l"/>
                <a:tab pos="18821400" algn="l"/>
                <a:tab pos="19542125" algn="l"/>
                <a:tab pos="20266025" algn="l"/>
                <a:tab pos="20993100" algn="l"/>
                <a:tab pos="21713825" algn="l"/>
                <a:tab pos="22439313" algn="l"/>
                <a:tab pos="23161625" algn="l"/>
                <a:tab pos="23885525" algn="l"/>
                <a:tab pos="24611013" algn="l"/>
                <a:tab pos="25333325" algn="l"/>
                <a:tab pos="26057225" algn="l"/>
                <a:tab pos="26781125" algn="l"/>
                <a:tab pos="27505025" algn="l"/>
                <a:tab pos="-26908125" algn="l"/>
              </a:tabLst>
              <a:defRPr>
                <a:solidFill>
                  <a:srgbClr val="000000"/>
                </a:solidFill>
                <a:latin typeface="Arial" charset="0"/>
                <a:ea typeface="Arial Unicode MS" pitchFamily="34" charset="-128"/>
                <a:cs typeface="Arial Unicode MS" pitchFamily="34" charset="-128"/>
              </a:defRPr>
            </a:lvl3pPr>
            <a:lvl4pPr>
              <a:tabLst>
                <a:tab pos="0" algn="l"/>
                <a:tab pos="2767013" algn="l"/>
                <a:tab pos="5535613" algn="l"/>
                <a:tab pos="8304213" algn="l"/>
                <a:tab pos="8686800" algn="l"/>
                <a:tab pos="9410700" algn="l"/>
                <a:tab pos="10134600" algn="l"/>
                <a:tab pos="10858500" algn="l"/>
                <a:tab pos="11579225" algn="l"/>
                <a:tab pos="12306300" algn="l"/>
                <a:tab pos="13030200" algn="l"/>
                <a:tab pos="13750925" algn="l"/>
                <a:tab pos="14478000" algn="l"/>
                <a:tab pos="15201900" algn="l"/>
                <a:tab pos="15922625" algn="l"/>
                <a:tab pos="16649700" algn="l"/>
                <a:tab pos="17370425" algn="l"/>
                <a:tab pos="18094325" algn="l"/>
                <a:tab pos="18821400" algn="l"/>
                <a:tab pos="19542125" algn="l"/>
                <a:tab pos="20266025" algn="l"/>
                <a:tab pos="20993100" algn="l"/>
                <a:tab pos="21713825" algn="l"/>
                <a:tab pos="22439313" algn="l"/>
                <a:tab pos="23161625" algn="l"/>
                <a:tab pos="23885525" algn="l"/>
                <a:tab pos="24611013" algn="l"/>
                <a:tab pos="25333325" algn="l"/>
                <a:tab pos="26057225" algn="l"/>
                <a:tab pos="26781125" algn="l"/>
                <a:tab pos="27505025" algn="l"/>
                <a:tab pos="-26908125" algn="l"/>
              </a:tabLst>
              <a:defRPr>
                <a:solidFill>
                  <a:srgbClr val="000000"/>
                </a:solidFill>
                <a:latin typeface="Arial" charset="0"/>
                <a:ea typeface="Arial Unicode MS" pitchFamily="34" charset="-128"/>
                <a:cs typeface="Arial Unicode MS" pitchFamily="34" charset="-128"/>
              </a:defRPr>
            </a:lvl4pPr>
            <a:lvl5pPr>
              <a:tabLst>
                <a:tab pos="0" algn="l"/>
                <a:tab pos="2767013" algn="l"/>
                <a:tab pos="5535613" algn="l"/>
                <a:tab pos="8304213" algn="l"/>
                <a:tab pos="8686800" algn="l"/>
                <a:tab pos="9410700" algn="l"/>
                <a:tab pos="10134600" algn="l"/>
                <a:tab pos="10858500" algn="l"/>
                <a:tab pos="11579225" algn="l"/>
                <a:tab pos="12306300" algn="l"/>
                <a:tab pos="13030200" algn="l"/>
                <a:tab pos="13750925" algn="l"/>
                <a:tab pos="14478000" algn="l"/>
                <a:tab pos="15201900" algn="l"/>
                <a:tab pos="15922625" algn="l"/>
                <a:tab pos="16649700" algn="l"/>
                <a:tab pos="17370425" algn="l"/>
                <a:tab pos="18094325" algn="l"/>
                <a:tab pos="18821400" algn="l"/>
                <a:tab pos="19542125" algn="l"/>
                <a:tab pos="20266025" algn="l"/>
                <a:tab pos="20993100" algn="l"/>
                <a:tab pos="21713825" algn="l"/>
                <a:tab pos="22439313" algn="l"/>
                <a:tab pos="23161625" algn="l"/>
                <a:tab pos="23885525" algn="l"/>
                <a:tab pos="24611013" algn="l"/>
                <a:tab pos="25333325" algn="l"/>
                <a:tab pos="26057225" algn="l"/>
                <a:tab pos="26781125" algn="l"/>
                <a:tab pos="27505025" algn="l"/>
                <a:tab pos="-26908125" algn="l"/>
              </a:tabLst>
              <a:defRPr>
                <a:solidFill>
                  <a:srgbClr val="000000"/>
                </a:solidFill>
                <a:latin typeface="Arial" charset="0"/>
                <a:ea typeface="Arial Unicode MS" pitchFamily="34" charset="-128"/>
                <a:cs typeface="Arial Unicode MS" pitchFamily="34" charset="-128"/>
              </a:defRPr>
            </a:lvl5pPr>
            <a:lvl6pPr marL="2514600" indent="-228600" defTabSz="457200" fontAlgn="base">
              <a:spcBef>
                <a:spcPct val="0"/>
              </a:spcBef>
              <a:spcAft>
                <a:spcPct val="0"/>
              </a:spcAft>
              <a:buClr>
                <a:srgbClr val="000000"/>
              </a:buClr>
              <a:buSzPct val="100000"/>
              <a:buFont typeface="Times New Roman" pitchFamily="18" charset="0"/>
              <a:tabLst>
                <a:tab pos="0" algn="l"/>
                <a:tab pos="2767013" algn="l"/>
                <a:tab pos="5535613" algn="l"/>
                <a:tab pos="8304213" algn="l"/>
                <a:tab pos="8686800" algn="l"/>
                <a:tab pos="9410700" algn="l"/>
                <a:tab pos="10134600" algn="l"/>
                <a:tab pos="10858500" algn="l"/>
                <a:tab pos="11579225" algn="l"/>
                <a:tab pos="12306300" algn="l"/>
                <a:tab pos="13030200" algn="l"/>
                <a:tab pos="13750925" algn="l"/>
                <a:tab pos="14478000" algn="l"/>
                <a:tab pos="15201900" algn="l"/>
                <a:tab pos="15922625" algn="l"/>
                <a:tab pos="16649700" algn="l"/>
                <a:tab pos="17370425" algn="l"/>
                <a:tab pos="18094325" algn="l"/>
                <a:tab pos="18821400" algn="l"/>
                <a:tab pos="19542125" algn="l"/>
                <a:tab pos="20266025" algn="l"/>
                <a:tab pos="20993100" algn="l"/>
                <a:tab pos="21713825" algn="l"/>
                <a:tab pos="22439313" algn="l"/>
                <a:tab pos="23161625" algn="l"/>
                <a:tab pos="23885525" algn="l"/>
                <a:tab pos="24611013" algn="l"/>
                <a:tab pos="25333325" algn="l"/>
                <a:tab pos="26057225" algn="l"/>
                <a:tab pos="26781125" algn="l"/>
                <a:tab pos="27505025" algn="l"/>
                <a:tab pos="-26908125" algn="l"/>
              </a:tabLst>
              <a:defRPr>
                <a:solidFill>
                  <a:srgbClr val="000000"/>
                </a:solidFill>
                <a:latin typeface="Arial" charset="0"/>
                <a:ea typeface="Arial Unicode MS" pitchFamily="34" charset="-128"/>
                <a:cs typeface="Arial Unicode MS" pitchFamily="34" charset="-128"/>
              </a:defRPr>
            </a:lvl6pPr>
            <a:lvl7pPr marL="2971800" indent="-228600" defTabSz="457200" fontAlgn="base">
              <a:spcBef>
                <a:spcPct val="0"/>
              </a:spcBef>
              <a:spcAft>
                <a:spcPct val="0"/>
              </a:spcAft>
              <a:buClr>
                <a:srgbClr val="000000"/>
              </a:buClr>
              <a:buSzPct val="100000"/>
              <a:buFont typeface="Times New Roman" pitchFamily="18" charset="0"/>
              <a:tabLst>
                <a:tab pos="0" algn="l"/>
                <a:tab pos="2767013" algn="l"/>
                <a:tab pos="5535613" algn="l"/>
                <a:tab pos="8304213" algn="l"/>
                <a:tab pos="8686800" algn="l"/>
                <a:tab pos="9410700" algn="l"/>
                <a:tab pos="10134600" algn="l"/>
                <a:tab pos="10858500" algn="l"/>
                <a:tab pos="11579225" algn="l"/>
                <a:tab pos="12306300" algn="l"/>
                <a:tab pos="13030200" algn="l"/>
                <a:tab pos="13750925" algn="l"/>
                <a:tab pos="14478000" algn="l"/>
                <a:tab pos="15201900" algn="l"/>
                <a:tab pos="15922625" algn="l"/>
                <a:tab pos="16649700" algn="l"/>
                <a:tab pos="17370425" algn="l"/>
                <a:tab pos="18094325" algn="l"/>
                <a:tab pos="18821400" algn="l"/>
                <a:tab pos="19542125" algn="l"/>
                <a:tab pos="20266025" algn="l"/>
                <a:tab pos="20993100" algn="l"/>
                <a:tab pos="21713825" algn="l"/>
                <a:tab pos="22439313" algn="l"/>
                <a:tab pos="23161625" algn="l"/>
                <a:tab pos="23885525" algn="l"/>
                <a:tab pos="24611013" algn="l"/>
                <a:tab pos="25333325" algn="l"/>
                <a:tab pos="26057225" algn="l"/>
                <a:tab pos="26781125" algn="l"/>
                <a:tab pos="27505025" algn="l"/>
                <a:tab pos="-26908125" algn="l"/>
              </a:tabLst>
              <a:defRPr>
                <a:solidFill>
                  <a:srgbClr val="000000"/>
                </a:solidFill>
                <a:latin typeface="Arial" charset="0"/>
                <a:ea typeface="Arial Unicode MS" pitchFamily="34" charset="-128"/>
                <a:cs typeface="Arial Unicode MS" pitchFamily="34" charset="-128"/>
              </a:defRPr>
            </a:lvl7pPr>
            <a:lvl8pPr marL="3429000" indent="-228600" defTabSz="457200" fontAlgn="base">
              <a:spcBef>
                <a:spcPct val="0"/>
              </a:spcBef>
              <a:spcAft>
                <a:spcPct val="0"/>
              </a:spcAft>
              <a:buClr>
                <a:srgbClr val="000000"/>
              </a:buClr>
              <a:buSzPct val="100000"/>
              <a:buFont typeface="Times New Roman" pitchFamily="18" charset="0"/>
              <a:tabLst>
                <a:tab pos="0" algn="l"/>
                <a:tab pos="2767013" algn="l"/>
                <a:tab pos="5535613" algn="l"/>
                <a:tab pos="8304213" algn="l"/>
                <a:tab pos="8686800" algn="l"/>
                <a:tab pos="9410700" algn="l"/>
                <a:tab pos="10134600" algn="l"/>
                <a:tab pos="10858500" algn="l"/>
                <a:tab pos="11579225" algn="l"/>
                <a:tab pos="12306300" algn="l"/>
                <a:tab pos="13030200" algn="l"/>
                <a:tab pos="13750925" algn="l"/>
                <a:tab pos="14478000" algn="l"/>
                <a:tab pos="15201900" algn="l"/>
                <a:tab pos="15922625" algn="l"/>
                <a:tab pos="16649700" algn="l"/>
                <a:tab pos="17370425" algn="l"/>
                <a:tab pos="18094325" algn="l"/>
                <a:tab pos="18821400" algn="l"/>
                <a:tab pos="19542125" algn="l"/>
                <a:tab pos="20266025" algn="l"/>
                <a:tab pos="20993100" algn="l"/>
                <a:tab pos="21713825" algn="l"/>
                <a:tab pos="22439313" algn="l"/>
                <a:tab pos="23161625" algn="l"/>
                <a:tab pos="23885525" algn="l"/>
                <a:tab pos="24611013" algn="l"/>
                <a:tab pos="25333325" algn="l"/>
                <a:tab pos="26057225" algn="l"/>
                <a:tab pos="26781125" algn="l"/>
                <a:tab pos="27505025" algn="l"/>
                <a:tab pos="-26908125" algn="l"/>
              </a:tabLst>
              <a:defRPr>
                <a:solidFill>
                  <a:srgbClr val="000000"/>
                </a:solidFill>
                <a:latin typeface="Arial" charset="0"/>
                <a:ea typeface="Arial Unicode MS" pitchFamily="34" charset="-128"/>
                <a:cs typeface="Arial Unicode MS" pitchFamily="34" charset="-128"/>
              </a:defRPr>
            </a:lvl8pPr>
            <a:lvl9pPr marL="3886200" indent="-228600" defTabSz="457200" fontAlgn="base">
              <a:spcBef>
                <a:spcPct val="0"/>
              </a:spcBef>
              <a:spcAft>
                <a:spcPct val="0"/>
              </a:spcAft>
              <a:buClr>
                <a:srgbClr val="000000"/>
              </a:buClr>
              <a:buSzPct val="100000"/>
              <a:buFont typeface="Times New Roman" pitchFamily="18" charset="0"/>
              <a:tabLst>
                <a:tab pos="0" algn="l"/>
                <a:tab pos="2767013" algn="l"/>
                <a:tab pos="5535613" algn="l"/>
                <a:tab pos="8304213" algn="l"/>
                <a:tab pos="8686800" algn="l"/>
                <a:tab pos="9410700" algn="l"/>
                <a:tab pos="10134600" algn="l"/>
                <a:tab pos="10858500" algn="l"/>
                <a:tab pos="11579225" algn="l"/>
                <a:tab pos="12306300" algn="l"/>
                <a:tab pos="13030200" algn="l"/>
                <a:tab pos="13750925" algn="l"/>
                <a:tab pos="14478000" algn="l"/>
                <a:tab pos="15201900" algn="l"/>
                <a:tab pos="15922625" algn="l"/>
                <a:tab pos="16649700" algn="l"/>
                <a:tab pos="17370425" algn="l"/>
                <a:tab pos="18094325" algn="l"/>
                <a:tab pos="18821400" algn="l"/>
                <a:tab pos="19542125" algn="l"/>
                <a:tab pos="20266025" algn="l"/>
                <a:tab pos="20993100" algn="l"/>
                <a:tab pos="21713825" algn="l"/>
                <a:tab pos="22439313" algn="l"/>
                <a:tab pos="23161625" algn="l"/>
                <a:tab pos="23885525" algn="l"/>
                <a:tab pos="24611013" algn="l"/>
                <a:tab pos="25333325" algn="l"/>
                <a:tab pos="26057225" algn="l"/>
                <a:tab pos="26781125" algn="l"/>
                <a:tab pos="27505025" algn="l"/>
                <a:tab pos="-26908125" algn="l"/>
              </a:tabLst>
              <a:defRPr>
                <a:solidFill>
                  <a:srgbClr val="000000"/>
                </a:solidFill>
                <a:latin typeface="Arial" charset="0"/>
                <a:ea typeface="Arial Unicode MS" pitchFamily="34" charset="-128"/>
                <a:cs typeface="Arial Unicode MS" pitchFamily="34" charset="-128"/>
              </a:defRPr>
            </a:lvl9pPr>
          </a:lstStyle>
          <a:p>
            <a:pPr algn="ctr"/>
            <a:r>
              <a:rPr lang="en-US" sz="6400" b="1" dirty="0"/>
              <a:t>Effect of Estrogen and Progesterone Loss on Neurogenesis-related Spatial Learning and Search Strategies in Aging Female Rats</a:t>
            </a:r>
          </a:p>
          <a:p>
            <a:pPr algn="ctr"/>
            <a:r>
              <a:rPr lang="en-US" sz="3200" dirty="0"/>
              <a:t>Winter, GM</a:t>
            </a:r>
            <a:r>
              <a:rPr lang="en-US" sz="3200" baseline="30000" dirty="0"/>
              <a:t>0</a:t>
            </a:r>
            <a:r>
              <a:rPr lang="en-US" sz="3200" dirty="0"/>
              <a:t>, </a:t>
            </a:r>
            <a:r>
              <a:rPr lang="en-US" sz="3200" dirty="0" err="1"/>
              <a:t>Corenblum</a:t>
            </a:r>
            <a:r>
              <a:rPr lang="en-US" sz="3200" dirty="0"/>
              <a:t>, MJ</a:t>
            </a:r>
            <a:r>
              <a:rPr lang="en-US" sz="3200" baseline="30000" dirty="0"/>
              <a:t>1</a:t>
            </a:r>
            <a:r>
              <a:rPr lang="en-US" sz="3200" dirty="0"/>
              <a:t>, </a:t>
            </a:r>
            <a:r>
              <a:rPr lang="en-US" sz="3200" dirty="0" err="1"/>
              <a:t>Pillutla</a:t>
            </a:r>
            <a:r>
              <a:rPr lang="en-US" sz="3200" dirty="0"/>
              <a:t>, SV, Meredith, J</a:t>
            </a:r>
            <a:r>
              <a:rPr lang="en-US" sz="3200" baseline="30000" dirty="0"/>
              <a:t>2</a:t>
            </a:r>
            <a:r>
              <a:rPr lang="en-US" sz="3200" dirty="0"/>
              <a:t>, </a:t>
            </a:r>
            <a:r>
              <a:rPr lang="en-US" sz="3200" dirty="0" err="1"/>
              <a:t>Wene</a:t>
            </a:r>
            <a:r>
              <a:rPr lang="en-US" sz="3200" dirty="0"/>
              <a:t>, P</a:t>
            </a:r>
            <a:r>
              <a:rPr lang="en-US" sz="3200" baseline="30000" dirty="0"/>
              <a:t>3</a:t>
            </a:r>
            <a:r>
              <a:rPr lang="en-US" sz="3200" dirty="0"/>
              <a:t>, </a:t>
            </a:r>
            <a:r>
              <a:rPr lang="en-US" sz="3200" dirty="0" err="1"/>
              <a:t>Menakuru</a:t>
            </a:r>
            <a:r>
              <a:rPr lang="en-US" sz="3200" dirty="0"/>
              <a:t>, N</a:t>
            </a:r>
            <a:r>
              <a:rPr lang="en-US" sz="3200" baseline="30000" dirty="0"/>
              <a:t>4</a:t>
            </a:r>
            <a:r>
              <a:rPr lang="en-US" sz="3200" dirty="0"/>
              <a:t>, Cowen, SL</a:t>
            </a:r>
            <a:r>
              <a:rPr lang="en-US" sz="3200" baseline="30000" dirty="0"/>
              <a:t>0</a:t>
            </a:r>
            <a:r>
              <a:rPr lang="en-US" sz="3200" dirty="0"/>
              <a:t> and Madhavan, L</a:t>
            </a:r>
            <a:r>
              <a:rPr lang="en-US" sz="3200" baseline="30000" dirty="0"/>
              <a:t>1,5</a:t>
            </a:r>
          </a:p>
          <a:p>
            <a:pPr algn="ctr"/>
            <a:r>
              <a:rPr lang="en-US" sz="2400" baseline="30000" dirty="0"/>
              <a:t>0</a:t>
            </a:r>
            <a:r>
              <a:rPr lang="en-US" sz="2400" dirty="0"/>
              <a:t>Department of Psychology, University of Arizona, Tucson, AZ; </a:t>
            </a:r>
            <a:r>
              <a:rPr lang="en-US" sz="2400" baseline="30000" dirty="0"/>
              <a:t>1</a:t>
            </a:r>
            <a:r>
              <a:rPr lang="en-US" sz="2400" dirty="0"/>
              <a:t>Department of Neurology. University of Arizona, Tucson, AZ; </a:t>
            </a:r>
            <a:r>
              <a:rPr lang="en-US" sz="2400" baseline="30000" dirty="0"/>
              <a:t>2</a:t>
            </a:r>
            <a:r>
              <a:rPr lang="en-US" sz="2400" dirty="0"/>
              <a:t>Molecular and Cellular Biology Undergraduate Program, University of Arizona, Tucson, AZ; </a:t>
            </a:r>
            <a:r>
              <a:rPr lang="en-US" sz="2400" baseline="30000" dirty="0"/>
              <a:t>3</a:t>
            </a:r>
            <a:r>
              <a:rPr lang="en-US" sz="2400" dirty="0"/>
              <a:t>Microbiology Undergraduate Program, University of Arizona, Tucson, AZ; </a:t>
            </a:r>
            <a:r>
              <a:rPr lang="en-US" sz="2400" baseline="30000" dirty="0"/>
              <a:t>4</a:t>
            </a:r>
            <a:r>
              <a:rPr lang="en-US" sz="2400" dirty="0"/>
              <a:t>Neuroscience and Cognitive Science Undergraduate Program, University of Arizona, Tucson, AZ; </a:t>
            </a:r>
            <a:r>
              <a:rPr lang="en-US" sz="2400" baseline="30000" dirty="0"/>
              <a:t>5</a:t>
            </a:r>
            <a:r>
              <a:rPr lang="en-US" sz="2400" dirty="0"/>
              <a:t>Bio5 Institute and Evelyn F. McKnight Brain Institute, University of Arizona, Tucson, AZ</a:t>
            </a:r>
          </a:p>
        </p:txBody>
      </p:sp>
      <p:sp>
        <p:nvSpPr>
          <p:cNvPr id="1469" name="Rounded Rectangle 1468"/>
          <p:cNvSpPr/>
          <p:nvPr/>
        </p:nvSpPr>
        <p:spPr bwMode="auto">
          <a:xfrm>
            <a:off x="457200" y="3779520"/>
            <a:ext cx="10515600" cy="462022"/>
          </a:xfrm>
          <a:prstGeom prst="roundRect">
            <a:avLst>
              <a:gd name="adj" fmla="val 23953"/>
            </a:avLst>
          </a:prstGeom>
          <a:ln>
            <a:headEnd type="none" w="med" len="med"/>
            <a:tailEnd type="none" w="med" len="med"/>
          </a:ln>
        </p:spPr>
        <p:style>
          <a:lnRef idx="0">
            <a:schemeClr val="dk1"/>
          </a:lnRef>
          <a:fillRef idx="3">
            <a:schemeClr val="dk1"/>
          </a:fillRef>
          <a:effectRef idx="3">
            <a:schemeClr val="dk1"/>
          </a:effectRef>
          <a:fontRef idx="minor">
            <a:schemeClr val="lt1"/>
          </a:fontRef>
        </p:style>
        <p:txBody>
          <a:bodyPr vert="horz" wrap="square" lIns="121920" tIns="60960" rIns="121920" bIns="60960" numCol="1" rtlCol="0" anchor="t" anchorCtr="0" compatLnSpc="1">
            <a:prstTxWarp prst="textNoShape">
              <a:avLst/>
            </a:prstTxWarp>
            <a:spAutoFit/>
          </a:bodyPr>
          <a:lstStyle/>
          <a:p>
            <a:pPr algn="ctr" defTabSz="609558"/>
            <a:r>
              <a:rPr kumimoji="0" lang="en-US" b="1" i="0" strike="noStrike" cap="none" normalizeH="0" baseline="0" dirty="0">
                <a:ln>
                  <a:noFill/>
                </a:ln>
                <a:solidFill>
                  <a:schemeClr val="bg1"/>
                </a:solidFill>
                <a:effectLst/>
                <a:latin typeface="Arial" panose="020B0604020202020204" pitchFamily="34" charset="0"/>
                <a:ea typeface="Arial Unicode MS" pitchFamily="34" charset="-128"/>
                <a:cs typeface="Arial" panose="020B0604020202020204" pitchFamily="34" charset="0"/>
              </a:rPr>
              <a:t>INTRODU</a:t>
            </a:r>
            <a:r>
              <a:rPr lang="en-US" b="1" dirty="0">
                <a:solidFill>
                  <a:schemeClr val="bg1"/>
                </a:solidFill>
                <a:latin typeface="Arial" panose="020B0604020202020204" pitchFamily="34" charset="0"/>
                <a:ea typeface="Arial Unicode MS" pitchFamily="34" charset="-128"/>
                <a:cs typeface="Arial" panose="020B0604020202020204" pitchFamily="34" charset="0"/>
              </a:rPr>
              <a:t>CTION</a:t>
            </a:r>
            <a:endParaRPr kumimoji="0" lang="en-US" b="1" i="0" strike="noStrike" cap="none" normalizeH="0" baseline="0" dirty="0">
              <a:ln>
                <a:noFill/>
              </a:ln>
              <a:solidFill>
                <a:schemeClr val="bg1"/>
              </a:solidFill>
              <a:effectLst/>
              <a:latin typeface="Arial" panose="020B0604020202020204" pitchFamily="34" charset="0"/>
              <a:ea typeface="Arial Unicode MS" pitchFamily="34" charset="-128"/>
              <a:cs typeface="Arial" panose="020B0604020202020204" pitchFamily="34" charset="0"/>
            </a:endParaRPr>
          </a:p>
        </p:txBody>
      </p:sp>
      <p:sp>
        <p:nvSpPr>
          <p:cNvPr id="1588" name="Rounded Rectangle 1587"/>
          <p:cNvSpPr/>
          <p:nvPr/>
        </p:nvSpPr>
        <p:spPr bwMode="auto">
          <a:xfrm>
            <a:off x="457200" y="17830800"/>
            <a:ext cx="10515600" cy="462022"/>
          </a:xfrm>
          <a:prstGeom prst="roundRect">
            <a:avLst>
              <a:gd name="adj" fmla="val 23953"/>
            </a:avLst>
          </a:prstGeom>
          <a:ln>
            <a:headEnd type="none" w="med" len="med"/>
            <a:tailEnd type="none" w="med" len="med"/>
          </a:ln>
        </p:spPr>
        <p:style>
          <a:lnRef idx="0">
            <a:schemeClr val="dk1"/>
          </a:lnRef>
          <a:fillRef idx="3">
            <a:schemeClr val="dk1"/>
          </a:fillRef>
          <a:effectRef idx="3">
            <a:schemeClr val="dk1"/>
          </a:effectRef>
          <a:fontRef idx="minor">
            <a:schemeClr val="lt1"/>
          </a:fontRef>
        </p:style>
        <p:txBody>
          <a:bodyPr vert="horz" wrap="square" lIns="121920" tIns="60960" rIns="121920" bIns="60960" numCol="1" rtlCol="0" anchor="t" anchorCtr="0" compatLnSpc="1">
            <a:prstTxWarp prst="textNoShape">
              <a:avLst/>
            </a:prstTxWarp>
            <a:spAutoFit/>
          </a:bodyPr>
          <a:lstStyle/>
          <a:p>
            <a:pPr algn="ctr" defTabSz="609558"/>
            <a:r>
              <a:rPr kumimoji="0" lang="en-US" b="1" i="0" u="none" strike="noStrike" cap="none" normalizeH="0" baseline="0" dirty="0">
                <a:ln>
                  <a:noFill/>
                </a:ln>
                <a:solidFill>
                  <a:schemeClr val="bg1"/>
                </a:solidFill>
                <a:effectLst/>
                <a:latin typeface="Arial" panose="020B0604020202020204" pitchFamily="34" charset="0"/>
                <a:ea typeface="Arial Unicode MS" pitchFamily="34" charset="-128"/>
                <a:cs typeface="Arial" panose="020B0604020202020204" pitchFamily="34" charset="0"/>
              </a:rPr>
              <a:t>SINGLE ANIMAL EXAMPL</a:t>
            </a:r>
            <a:r>
              <a:rPr lang="en-US" b="1" dirty="0">
                <a:solidFill>
                  <a:schemeClr val="bg1"/>
                </a:solidFill>
                <a:latin typeface="Arial" panose="020B0604020202020204" pitchFamily="34" charset="0"/>
                <a:ea typeface="Arial Unicode MS" pitchFamily="34" charset="-128"/>
                <a:cs typeface="Arial" panose="020B0604020202020204" pitchFamily="34" charset="0"/>
              </a:rPr>
              <a:t>E</a:t>
            </a:r>
            <a:endParaRPr kumimoji="0" lang="en-US" b="1" i="0" u="none" strike="noStrike" cap="none" normalizeH="0" baseline="0" dirty="0">
              <a:ln>
                <a:noFill/>
              </a:ln>
              <a:solidFill>
                <a:schemeClr val="bg1"/>
              </a:solidFill>
              <a:effectLst/>
              <a:latin typeface="Arial" panose="020B0604020202020204" pitchFamily="34" charset="0"/>
              <a:ea typeface="Arial Unicode MS" pitchFamily="34" charset="-128"/>
              <a:cs typeface="Arial" panose="020B0604020202020204" pitchFamily="34" charset="0"/>
            </a:endParaRPr>
          </a:p>
        </p:txBody>
      </p:sp>
      <p:sp>
        <p:nvSpPr>
          <p:cNvPr id="843" name="Rounded Rectangle 842"/>
          <p:cNvSpPr>
            <a:spLocks/>
          </p:cNvSpPr>
          <p:nvPr/>
        </p:nvSpPr>
        <p:spPr bwMode="auto">
          <a:xfrm>
            <a:off x="32918400" y="20391120"/>
            <a:ext cx="10515600" cy="1432560"/>
          </a:xfrm>
          <a:prstGeom prst="roundRect">
            <a:avLst>
              <a:gd name="adj" fmla="val 13188"/>
            </a:avLst>
          </a:prstGeom>
          <a:solidFill>
            <a:srgbClr val="FFFFFF"/>
          </a:solidFill>
          <a:ln w="9525">
            <a:solidFill>
              <a:schemeClr val="tx1"/>
            </a:solidFill>
            <a:headEnd type="none" w="med" len="med"/>
            <a:tailEnd type="none" w="med" len="med"/>
          </a:ln>
          <a:effectLst>
            <a:outerShdw blurRad="40000" dist="25400" dir="5400000" rotWithShape="0">
              <a:srgbClr val="000000">
                <a:alpha val="38000"/>
              </a:srgbClr>
            </a:outerShdw>
          </a:effectLst>
        </p:spPr>
        <p:style>
          <a:lnRef idx="1">
            <a:schemeClr val="dk1"/>
          </a:lnRef>
          <a:fillRef idx="2">
            <a:schemeClr val="dk1"/>
          </a:fillRef>
          <a:effectRef idx="1">
            <a:schemeClr val="dk1"/>
          </a:effectRef>
          <a:fontRef idx="minor">
            <a:schemeClr val="dk1"/>
          </a:fontRef>
        </p:style>
        <p:txBody>
          <a:bodyPr vert="horz" wrap="square" lIns="121920" tIns="60960" rIns="121920" bIns="60960" numCol="2" spcCol="365760" rtlCol="0" anchor="t" anchorCtr="0" compatLnSpc="1">
            <a:prstTxWarp prst="textNoShape">
              <a:avLst/>
            </a:prstTxWarp>
          </a:bodyPr>
          <a:lstStyle/>
          <a:p>
            <a:endParaRPr lang="de-DE" dirty="0"/>
          </a:p>
          <a:p>
            <a:pPr algn="ctr"/>
            <a:endParaRPr lang="de-DE" dirty="0"/>
          </a:p>
          <a:p>
            <a:pPr algn="ctr"/>
            <a:br>
              <a:rPr lang="de-DE" dirty="0">
                <a:latin typeface="Times New Roman" panose="02020603050405020304" pitchFamily="18" charset="0"/>
                <a:cs typeface="Times New Roman" panose="02020603050405020304" pitchFamily="18" charset="0"/>
              </a:rPr>
            </a:br>
            <a:endParaRPr lang="en-US" dirty="0">
              <a:solidFill>
                <a:schemeClr val="tx1"/>
              </a:solidFill>
              <a:latin typeface="Times New Roman" panose="02020603050405020304" pitchFamily="18" charset="0"/>
              <a:ea typeface="Arial Unicode MS" pitchFamily="34" charset="-128"/>
              <a:cs typeface="Times New Roman" panose="02020603050405020304" pitchFamily="18" charset="0"/>
            </a:endParaRPr>
          </a:p>
        </p:txBody>
      </p:sp>
      <p:sp>
        <p:nvSpPr>
          <p:cNvPr id="1242" name="Rounded Rectangle 1241"/>
          <p:cNvSpPr/>
          <p:nvPr/>
        </p:nvSpPr>
        <p:spPr bwMode="auto">
          <a:xfrm>
            <a:off x="32918400" y="3779517"/>
            <a:ext cx="10515600" cy="462022"/>
          </a:xfrm>
          <a:prstGeom prst="roundRect">
            <a:avLst>
              <a:gd name="adj" fmla="val 23953"/>
            </a:avLst>
          </a:prstGeom>
          <a:ln>
            <a:headEnd type="none" w="med" len="med"/>
            <a:tailEnd type="none" w="med" len="med"/>
          </a:ln>
        </p:spPr>
        <p:style>
          <a:lnRef idx="0">
            <a:schemeClr val="dk1"/>
          </a:lnRef>
          <a:fillRef idx="3">
            <a:schemeClr val="dk1"/>
          </a:fillRef>
          <a:effectRef idx="3">
            <a:schemeClr val="dk1"/>
          </a:effectRef>
          <a:fontRef idx="minor">
            <a:schemeClr val="lt1"/>
          </a:fontRef>
        </p:style>
        <p:txBody>
          <a:bodyPr vert="horz" wrap="square" lIns="121920" tIns="60960" rIns="121920" bIns="60960" numCol="1" rtlCol="0" anchor="t" anchorCtr="0" compatLnSpc="1">
            <a:prstTxWarp prst="textNoShape">
              <a:avLst/>
            </a:prstTxWarp>
            <a:spAutoFit/>
          </a:bodyPr>
          <a:lstStyle/>
          <a:p>
            <a:pPr algn="ctr" defTabSz="609558"/>
            <a:r>
              <a:rPr lang="en-US" b="1" dirty="0">
                <a:solidFill>
                  <a:schemeClr val="bg1"/>
                </a:solidFill>
                <a:latin typeface="Arial" panose="020B0604020202020204" pitchFamily="34" charset="0"/>
                <a:ea typeface="Arial Unicode MS" pitchFamily="34" charset="-128"/>
                <a:cs typeface="Arial" panose="020B0604020202020204" pitchFamily="34" charset="0"/>
              </a:rPr>
              <a:t>INDIVIDUAL STRATEGY DIFFERENCES ACROSS GROUPS</a:t>
            </a:r>
            <a:endParaRPr kumimoji="0" lang="en-US" b="1" i="0" u="none" strike="noStrike" cap="none" normalizeH="0" baseline="0" dirty="0">
              <a:ln>
                <a:noFill/>
              </a:ln>
              <a:solidFill>
                <a:schemeClr val="bg1"/>
              </a:solidFill>
              <a:effectLst/>
              <a:latin typeface="Arial" panose="020B0604020202020204" pitchFamily="34" charset="0"/>
              <a:ea typeface="Arial Unicode MS" pitchFamily="34" charset="-128"/>
              <a:cs typeface="Arial" panose="020B0604020202020204" pitchFamily="34" charset="0"/>
            </a:endParaRPr>
          </a:p>
        </p:txBody>
      </p:sp>
      <p:sp>
        <p:nvSpPr>
          <p:cNvPr id="2826" name="Rounded Rectangle 2825"/>
          <p:cNvSpPr/>
          <p:nvPr/>
        </p:nvSpPr>
        <p:spPr bwMode="auto">
          <a:xfrm>
            <a:off x="32918400" y="14630400"/>
            <a:ext cx="10515600" cy="462022"/>
          </a:xfrm>
          <a:prstGeom prst="roundRect">
            <a:avLst>
              <a:gd name="adj" fmla="val 23953"/>
            </a:avLst>
          </a:prstGeom>
          <a:ln>
            <a:headEnd type="none" w="med" len="med"/>
            <a:tailEnd type="none" w="med" len="med"/>
          </a:ln>
        </p:spPr>
        <p:style>
          <a:lnRef idx="0">
            <a:schemeClr val="dk1"/>
          </a:lnRef>
          <a:fillRef idx="3">
            <a:schemeClr val="dk1"/>
          </a:fillRef>
          <a:effectRef idx="3">
            <a:schemeClr val="dk1"/>
          </a:effectRef>
          <a:fontRef idx="minor">
            <a:schemeClr val="lt1"/>
          </a:fontRef>
        </p:style>
        <p:txBody>
          <a:bodyPr vert="horz" wrap="square" lIns="121920" tIns="60960" rIns="121920" bIns="60960" numCol="1" rtlCol="0" anchor="t" anchorCtr="0" compatLnSpc="1">
            <a:prstTxWarp prst="textNoShape">
              <a:avLst/>
            </a:prstTxWarp>
            <a:spAutoFit/>
          </a:bodyPr>
          <a:lstStyle/>
          <a:p>
            <a:pPr algn="ctr" defTabSz="609558"/>
            <a:r>
              <a:rPr lang="en-US" b="1" dirty="0">
                <a:solidFill>
                  <a:schemeClr val="bg1"/>
                </a:solidFill>
                <a:latin typeface="Arial" panose="020B0604020202020204" pitchFamily="34" charset="0"/>
                <a:ea typeface="Arial Unicode MS" pitchFamily="34" charset="-128"/>
                <a:cs typeface="Arial" panose="020B0604020202020204" pitchFamily="34" charset="0"/>
              </a:rPr>
              <a:t>DISCUSSION</a:t>
            </a:r>
            <a:endParaRPr kumimoji="0" lang="en-US" b="1" i="0" u="none" strike="noStrike" cap="none" normalizeH="0" baseline="0" dirty="0">
              <a:ln>
                <a:noFill/>
              </a:ln>
              <a:solidFill>
                <a:schemeClr val="bg1"/>
              </a:solidFill>
              <a:effectLst/>
              <a:latin typeface="Arial" panose="020B0604020202020204" pitchFamily="34" charset="0"/>
              <a:ea typeface="Arial Unicode MS" pitchFamily="34" charset="-128"/>
              <a:cs typeface="Arial" panose="020B0604020202020204" pitchFamily="34" charset="0"/>
            </a:endParaRPr>
          </a:p>
        </p:txBody>
      </p:sp>
      <p:sp>
        <p:nvSpPr>
          <p:cNvPr id="3685" name="Rounded Rectangle 3684"/>
          <p:cNvSpPr/>
          <p:nvPr/>
        </p:nvSpPr>
        <p:spPr bwMode="auto">
          <a:xfrm>
            <a:off x="32918400" y="20391120"/>
            <a:ext cx="10515600" cy="462022"/>
          </a:xfrm>
          <a:prstGeom prst="roundRect">
            <a:avLst>
              <a:gd name="adj" fmla="val 23953"/>
            </a:avLst>
          </a:prstGeom>
          <a:ln>
            <a:headEnd type="none" w="med" len="med"/>
            <a:tailEnd type="none" w="med" len="med"/>
          </a:ln>
        </p:spPr>
        <p:style>
          <a:lnRef idx="0">
            <a:schemeClr val="dk1"/>
          </a:lnRef>
          <a:fillRef idx="3">
            <a:schemeClr val="dk1"/>
          </a:fillRef>
          <a:effectRef idx="3">
            <a:schemeClr val="dk1"/>
          </a:effectRef>
          <a:fontRef idx="minor">
            <a:schemeClr val="lt1"/>
          </a:fontRef>
        </p:style>
        <p:txBody>
          <a:bodyPr vert="horz" wrap="square" lIns="121920" tIns="60960" rIns="121920" bIns="60960" numCol="1" rtlCol="0" anchor="t" anchorCtr="0" compatLnSpc="1">
            <a:prstTxWarp prst="textNoShape">
              <a:avLst/>
            </a:prstTxWarp>
            <a:spAutoFit/>
          </a:bodyPr>
          <a:lstStyle/>
          <a:p>
            <a:pPr algn="ctr" defTabSz="609558"/>
            <a:r>
              <a:rPr lang="en-US" b="1" dirty="0">
                <a:solidFill>
                  <a:schemeClr val="bg1"/>
                </a:solidFill>
                <a:latin typeface="Arial" panose="020B0604020202020204" pitchFamily="34" charset="0"/>
                <a:ea typeface="Arial Unicode MS" pitchFamily="34" charset="-128"/>
                <a:cs typeface="Arial" panose="020B0604020202020204" pitchFamily="34" charset="0"/>
              </a:rPr>
              <a:t>MISCELLANEOUS</a:t>
            </a:r>
            <a:endParaRPr kumimoji="0" lang="en-US" b="1" i="0" u="none" strike="noStrike" cap="none" normalizeH="0" baseline="0" dirty="0">
              <a:ln>
                <a:noFill/>
              </a:ln>
              <a:solidFill>
                <a:schemeClr val="bg1"/>
              </a:solidFill>
              <a:effectLst/>
              <a:latin typeface="Arial" panose="020B0604020202020204" pitchFamily="34" charset="0"/>
              <a:ea typeface="Arial Unicode MS" pitchFamily="34" charset="-128"/>
              <a:cs typeface="Arial" panose="020B0604020202020204" pitchFamily="34" charset="0"/>
            </a:endParaRPr>
          </a:p>
        </p:txBody>
      </p:sp>
      <p:sp>
        <p:nvSpPr>
          <p:cNvPr id="2470" name="Rounded Rectangle 2469"/>
          <p:cNvSpPr/>
          <p:nvPr/>
        </p:nvSpPr>
        <p:spPr bwMode="auto">
          <a:xfrm>
            <a:off x="11430000" y="3779519"/>
            <a:ext cx="21031200" cy="462022"/>
          </a:xfrm>
          <a:prstGeom prst="roundRect">
            <a:avLst>
              <a:gd name="adj" fmla="val 23953"/>
            </a:avLst>
          </a:prstGeom>
          <a:ln>
            <a:headEnd type="none" w="med" len="med"/>
            <a:tailEnd type="none" w="med" len="med"/>
          </a:ln>
        </p:spPr>
        <p:style>
          <a:lnRef idx="0">
            <a:schemeClr val="dk1"/>
          </a:lnRef>
          <a:fillRef idx="3">
            <a:schemeClr val="dk1"/>
          </a:fillRef>
          <a:effectRef idx="3">
            <a:schemeClr val="dk1"/>
          </a:effectRef>
          <a:fontRef idx="minor">
            <a:schemeClr val="lt1"/>
          </a:fontRef>
        </p:style>
        <p:txBody>
          <a:bodyPr vert="horz" wrap="square" lIns="121920" tIns="60960" rIns="121920" bIns="60960" numCol="1" rtlCol="0" anchor="t" anchorCtr="0" compatLnSpc="1">
            <a:prstTxWarp prst="textNoShape">
              <a:avLst/>
            </a:prstTxWarp>
            <a:spAutoFit/>
          </a:bodyPr>
          <a:lstStyle/>
          <a:p>
            <a:pPr algn="ctr" defTabSz="609558"/>
            <a:r>
              <a:rPr lang="en-US" b="1" dirty="0">
                <a:solidFill>
                  <a:schemeClr val="bg1"/>
                </a:solidFill>
                <a:latin typeface="Arial" panose="020B0604020202020204" pitchFamily="34" charset="0"/>
                <a:ea typeface="Arial Unicode MS" pitchFamily="34" charset="-128"/>
                <a:cs typeface="Arial" panose="020B0604020202020204" pitchFamily="34" charset="0"/>
              </a:rPr>
              <a:t>ANALYSES AND RESULTS</a:t>
            </a:r>
            <a:endParaRPr kumimoji="0" lang="en-US" b="1" i="0" u="none" strike="noStrike" cap="none" normalizeH="0" baseline="0" dirty="0">
              <a:ln>
                <a:noFill/>
              </a:ln>
              <a:solidFill>
                <a:schemeClr val="bg1"/>
              </a:solidFill>
              <a:effectLst/>
              <a:latin typeface="Arial" panose="020B0604020202020204" pitchFamily="34" charset="0"/>
              <a:ea typeface="Arial Unicode MS" pitchFamily="34" charset="-128"/>
              <a:cs typeface="Arial" panose="020B0604020202020204" pitchFamily="34" charset="0"/>
            </a:endParaRPr>
          </a:p>
        </p:txBody>
      </p:sp>
      <p:sp>
        <p:nvSpPr>
          <p:cNvPr id="3" name="TextBox 2">
            <a:extLst>
              <a:ext uri="{FF2B5EF4-FFF2-40B4-BE49-F238E27FC236}">
                <a16:creationId xmlns:a16="http://schemas.microsoft.com/office/drawing/2014/main" id="{4D6120BC-A193-73F4-22C1-873E1F3958CA}"/>
              </a:ext>
            </a:extLst>
          </p:cNvPr>
          <p:cNvSpPr txBox="1"/>
          <p:nvPr/>
        </p:nvSpPr>
        <p:spPr>
          <a:xfrm>
            <a:off x="41553267" y="-25214"/>
            <a:ext cx="1957924" cy="666786"/>
          </a:xfrm>
          <a:prstGeom prst="rect">
            <a:avLst/>
          </a:prstGeom>
          <a:noFill/>
        </p:spPr>
        <p:txBody>
          <a:bodyPr wrap="square" rtlCol="0">
            <a:spAutoFit/>
          </a:bodyPr>
          <a:lstStyle/>
          <a:p>
            <a:r>
              <a:rPr lang="en-US" sz="3733" dirty="0">
                <a:solidFill>
                  <a:schemeClr val="bg1"/>
                </a:solidFill>
              </a:rPr>
              <a:t># 74</a:t>
            </a:r>
            <a:endParaRPr lang="en-US" dirty="0">
              <a:solidFill>
                <a:schemeClr val="bg1"/>
              </a:solidFill>
            </a:endParaRPr>
          </a:p>
        </p:txBody>
      </p:sp>
      <p:sp>
        <p:nvSpPr>
          <p:cNvPr id="4" name="Rounded Rectangle 1467">
            <a:extLst>
              <a:ext uri="{FF2B5EF4-FFF2-40B4-BE49-F238E27FC236}">
                <a16:creationId xmlns:a16="http://schemas.microsoft.com/office/drawing/2014/main" id="{5BFA89E9-B27D-7AEF-2837-6B9CCA6A9BAB}"/>
              </a:ext>
            </a:extLst>
          </p:cNvPr>
          <p:cNvSpPr/>
          <p:nvPr/>
        </p:nvSpPr>
        <p:spPr bwMode="auto">
          <a:xfrm>
            <a:off x="457200" y="14630399"/>
            <a:ext cx="10515600" cy="3027215"/>
          </a:xfrm>
          <a:prstGeom prst="roundRect">
            <a:avLst>
              <a:gd name="adj" fmla="val 12278"/>
            </a:avLst>
          </a:prstGeom>
          <a:solidFill>
            <a:srgbClr val="FFFFFF"/>
          </a:solidFill>
          <a:ln w="9525">
            <a:headEnd type="none" w="med" len="med"/>
            <a:tailEnd type="none" w="med" len="med"/>
          </a:ln>
          <a:effectLst>
            <a:outerShdw blurRad="40000" dist="25400" dir="5400000" rotWithShape="0">
              <a:srgbClr val="000000">
                <a:alpha val="38000"/>
              </a:srgbClr>
            </a:outerShdw>
          </a:effectLst>
        </p:spPr>
        <p:style>
          <a:lnRef idx="1">
            <a:schemeClr val="dk1"/>
          </a:lnRef>
          <a:fillRef idx="2">
            <a:schemeClr val="dk1"/>
          </a:fillRef>
          <a:effectRef idx="1">
            <a:schemeClr val="dk1"/>
          </a:effectRef>
          <a:fontRef idx="minor">
            <a:schemeClr val="dk1"/>
          </a:fontRef>
        </p:style>
        <p:txBody>
          <a:bodyPr vert="horz" wrap="square" lIns="121920" tIns="60960" rIns="121920" bIns="60960" numCol="1" rtlCol="0" anchor="t" anchorCtr="0" compatLnSpc="1">
            <a:prstTxWarp prst="textNoShape">
              <a:avLst/>
            </a:prstTxWarp>
          </a:bodyPr>
          <a:lstStyle/>
          <a:p>
            <a:pPr algn="just">
              <a:spcBef>
                <a:spcPts val="0"/>
              </a:spcBef>
              <a:spcAft>
                <a:spcPts val="0"/>
              </a:spcAft>
            </a:pPr>
            <a:endParaRPr lang="en-US" dirty="0">
              <a:latin typeface="Times New Roman" panose="02020603050405020304" pitchFamily="18" charset="0"/>
              <a:cs typeface="Times New Roman" panose="02020603050405020304" pitchFamily="18" charset="0"/>
            </a:endParaRPr>
          </a:p>
          <a:p>
            <a:pPr algn="just">
              <a:spcBef>
                <a:spcPts val="0"/>
              </a:spcBef>
              <a:spcAft>
                <a:spcPts val="0"/>
              </a:spcAft>
            </a:pPr>
            <a:endParaRPr lang="en-US" sz="1000" dirty="0">
              <a:latin typeface="Times New Roman" panose="02020603050405020304" pitchFamily="18" charset="0"/>
              <a:cs typeface="Times New Roman" panose="02020603050405020304" pitchFamily="18" charset="0"/>
            </a:endParaRPr>
          </a:p>
          <a:p>
            <a:pPr algn="just">
              <a:spcBef>
                <a:spcPts val="0"/>
              </a:spcBef>
              <a:spcAft>
                <a:spcPts val="0"/>
              </a:spcAft>
            </a:pPr>
            <a:r>
              <a:rPr lang="en-US" dirty="0">
                <a:latin typeface="Times New Roman" panose="02020603050405020304" pitchFamily="18" charset="0"/>
                <a:cs typeface="Times New Roman" panose="02020603050405020304" pitchFamily="18" charset="0"/>
              </a:rPr>
              <a:t>We hypothesize ovariectomized (OVX) animals, due to the absence of female sex hormones, would perform worse than animals which underwent a sham surgery (SHAM) across all age groups. Specifically, we predict that OVX animals would rely less on allocentric strategies during the Reversal Learning phase of the Morris Water Maze (RMWM), reflecting impairments in spatial learning and cognitive flexibility compared to SHAM animals. </a:t>
            </a:r>
          </a:p>
          <a:p>
            <a:pPr algn="just">
              <a:spcBef>
                <a:spcPts val="0"/>
              </a:spcBef>
              <a:spcAft>
                <a:spcPts val="0"/>
              </a:spcAft>
            </a:pPr>
            <a:endParaRPr lang="en-US" sz="1000" dirty="0">
              <a:latin typeface="Times New Roman" panose="02020603050405020304" pitchFamily="18" charset="0"/>
              <a:cs typeface="Times New Roman" panose="02020603050405020304" pitchFamily="18" charset="0"/>
            </a:endParaRPr>
          </a:p>
          <a:p>
            <a:pPr algn="just">
              <a:spcBef>
                <a:spcPts val="0"/>
              </a:spcBef>
              <a:spcAft>
                <a:spcPts val="0"/>
              </a:spcAft>
            </a:pPr>
            <a:r>
              <a:rPr lang="en-US" dirty="0">
                <a:latin typeface="Times New Roman" panose="02020603050405020304" pitchFamily="18" charset="0"/>
                <a:cs typeface="Times New Roman" panose="02020603050405020304" pitchFamily="18" charset="0"/>
              </a:rPr>
              <a:t>Conversely, we also predict OVX animals will utilize a greater degree of non-allocentric or escape strategies relative to SHAM animals on the RMWM. Furthermore, we predict poorer performance on the MWM task based on the same metrics.</a:t>
            </a:r>
          </a:p>
        </p:txBody>
      </p:sp>
      <p:sp>
        <p:nvSpPr>
          <p:cNvPr id="5" name="Rounded Rectangle 1587">
            <a:extLst>
              <a:ext uri="{FF2B5EF4-FFF2-40B4-BE49-F238E27FC236}">
                <a16:creationId xmlns:a16="http://schemas.microsoft.com/office/drawing/2014/main" id="{83BD38BB-9610-377B-2B75-D7855E7CB056}"/>
              </a:ext>
            </a:extLst>
          </p:cNvPr>
          <p:cNvSpPr/>
          <p:nvPr/>
        </p:nvSpPr>
        <p:spPr bwMode="auto">
          <a:xfrm>
            <a:off x="457200" y="14630400"/>
            <a:ext cx="10515600" cy="462022"/>
          </a:xfrm>
          <a:prstGeom prst="roundRect">
            <a:avLst>
              <a:gd name="adj" fmla="val 23953"/>
            </a:avLst>
          </a:prstGeom>
          <a:ln>
            <a:headEnd type="none" w="med" len="med"/>
            <a:tailEnd type="none" w="med" len="med"/>
          </a:ln>
        </p:spPr>
        <p:style>
          <a:lnRef idx="0">
            <a:schemeClr val="dk1"/>
          </a:lnRef>
          <a:fillRef idx="3">
            <a:schemeClr val="dk1"/>
          </a:fillRef>
          <a:effectRef idx="3">
            <a:schemeClr val="dk1"/>
          </a:effectRef>
          <a:fontRef idx="minor">
            <a:schemeClr val="lt1"/>
          </a:fontRef>
        </p:style>
        <p:txBody>
          <a:bodyPr vert="horz" wrap="square" lIns="121920" tIns="60960" rIns="121920" bIns="60960" numCol="1" rtlCol="0" anchor="t" anchorCtr="0" compatLnSpc="1">
            <a:prstTxWarp prst="textNoShape">
              <a:avLst/>
            </a:prstTxWarp>
            <a:spAutoFit/>
          </a:bodyPr>
          <a:lstStyle/>
          <a:p>
            <a:pPr algn="ctr" defTabSz="609558"/>
            <a:r>
              <a:rPr lang="en-US" b="1" dirty="0">
                <a:solidFill>
                  <a:schemeClr val="bg1"/>
                </a:solidFill>
                <a:latin typeface="Arial" panose="020B0604020202020204" pitchFamily="34" charset="0"/>
                <a:ea typeface="Arial Unicode MS" pitchFamily="34" charset="-128"/>
                <a:cs typeface="Arial" panose="020B0604020202020204" pitchFamily="34" charset="0"/>
              </a:rPr>
              <a:t>HYPOTHESES</a:t>
            </a:r>
          </a:p>
        </p:txBody>
      </p:sp>
      <p:pic>
        <p:nvPicPr>
          <p:cNvPr id="12" name="Picture 11">
            <a:extLst>
              <a:ext uri="{FF2B5EF4-FFF2-40B4-BE49-F238E27FC236}">
                <a16:creationId xmlns:a16="http://schemas.microsoft.com/office/drawing/2014/main" id="{352456A5-6C74-CA33-AE5D-8F31A1449A51}"/>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2392774" y="11516265"/>
            <a:ext cx="5953956" cy="3439005"/>
          </a:xfrm>
          <a:prstGeom prst="rect">
            <a:avLst/>
          </a:prstGeom>
        </p:spPr>
      </p:pic>
      <p:pic>
        <p:nvPicPr>
          <p:cNvPr id="15" name="Picture 14">
            <a:extLst>
              <a:ext uri="{FF2B5EF4-FFF2-40B4-BE49-F238E27FC236}">
                <a16:creationId xmlns:a16="http://schemas.microsoft.com/office/drawing/2014/main" id="{C0D8CC40-9570-039C-9D63-26B4BC4387AB}"/>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2396651" y="14442345"/>
            <a:ext cx="5953956" cy="3439005"/>
          </a:xfrm>
          <a:prstGeom prst="rect">
            <a:avLst/>
          </a:prstGeom>
        </p:spPr>
      </p:pic>
      <p:pic>
        <p:nvPicPr>
          <p:cNvPr id="19" name="Picture 18">
            <a:extLst>
              <a:ext uri="{FF2B5EF4-FFF2-40B4-BE49-F238E27FC236}">
                <a16:creationId xmlns:a16="http://schemas.microsoft.com/office/drawing/2014/main" id="{BA695FE3-F882-DFF0-CB9D-2B59D48247CF}"/>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6922931" y="11516265"/>
            <a:ext cx="5953956" cy="3439005"/>
          </a:xfrm>
          <a:prstGeom prst="rect">
            <a:avLst/>
          </a:prstGeom>
        </p:spPr>
      </p:pic>
      <p:pic>
        <p:nvPicPr>
          <p:cNvPr id="21" name="Picture 20">
            <a:extLst>
              <a:ext uri="{FF2B5EF4-FFF2-40B4-BE49-F238E27FC236}">
                <a16:creationId xmlns:a16="http://schemas.microsoft.com/office/drawing/2014/main" id="{D5B84383-782E-64EF-EE21-BA71CD06A524}"/>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6922931" y="14442345"/>
            <a:ext cx="5953956" cy="3439005"/>
          </a:xfrm>
          <a:prstGeom prst="rect">
            <a:avLst/>
          </a:prstGeom>
        </p:spPr>
      </p:pic>
      <p:pic>
        <p:nvPicPr>
          <p:cNvPr id="23" name="Picture 22">
            <a:extLst>
              <a:ext uri="{FF2B5EF4-FFF2-40B4-BE49-F238E27FC236}">
                <a16:creationId xmlns:a16="http://schemas.microsoft.com/office/drawing/2014/main" id="{1E48E9C8-4852-B8B1-1FD5-5C76B61CBEAE}"/>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1494931" y="11516265"/>
            <a:ext cx="5953956" cy="3439005"/>
          </a:xfrm>
          <a:prstGeom prst="rect">
            <a:avLst/>
          </a:prstGeom>
        </p:spPr>
      </p:pic>
      <p:pic>
        <p:nvPicPr>
          <p:cNvPr id="25" name="Picture 24">
            <a:extLst>
              <a:ext uri="{FF2B5EF4-FFF2-40B4-BE49-F238E27FC236}">
                <a16:creationId xmlns:a16="http://schemas.microsoft.com/office/drawing/2014/main" id="{40FBDC4C-87DD-1F2F-46D2-C9B2F2EC0C5B}"/>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21494931" y="14442345"/>
            <a:ext cx="5953956" cy="3439005"/>
          </a:xfrm>
          <a:prstGeom prst="rect">
            <a:avLst/>
          </a:prstGeom>
        </p:spPr>
      </p:pic>
      <p:pic>
        <p:nvPicPr>
          <p:cNvPr id="9" name="Picture 8">
            <a:extLst>
              <a:ext uri="{FF2B5EF4-FFF2-40B4-BE49-F238E27FC236}">
                <a16:creationId xmlns:a16="http://schemas.microsoft.com/office/drawing/2014/main" id="{E97D4D06-2F12-33F2-2F8D-51A2065A3E1A}"/>
              </a:ext>
            </a:extLst>
          </p:cNvPr>
          <p:cNvPicPr>
            <a:picLocks noChangeAspect="1"/>
          </p:cNvPicPr>
          <p:nvPr/>
        </p:nvPicPr>
        <p:blipFill>
          <a:blip r:embed="rId21" cstate="print">
            <a:extLst>
              <a:ext uri="{28A0092B-C50C-407E-A947-70E740481C1C}">
                <a14:useLocalDpi xmlns:a14="http://schemas.microsoft.com/office/drawing/2010/main" val="0"/>
              </a:ext>
            </a:extLst>
          </a:blip>
          <a:stretch>
            <a:fillRect/>
          </a:stretch>
        </p:blipFill>
        <p:spPr>
          <a:xfrm>
            <a:off x="17223583" y="7163502"/>
            <a:ext cx="2516590" cy="2286000"/>
          </a:xfrm>
          <a:prstGeom prst="rect">
            <a:avLst/>
          </a:prstGeom>
        </p:spPr>
      </p:pic>
      <p:pic>
        <p:nvPicPr>
          <p:cNvPr id="11" name="Picture 10">
            <a:extLst>
              <a:ext uri="{FF2B5EF4-FFF2-40B4-BE49-F238E27FC236}">
                <a16:creationId xmlns:a16="http://schemas.microsoft.com/office/drawing/2014/main" id="{93A37295-67C6-3A85-FE26-68D37BEBDA42}"/>
              </a:ext>
            </a:extLst>
          </p:cNvPr>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a:off x="5943600" y="12801600"/>
            <a:ext cx="4580574" cy="1600200"/>
          </a:xfrm>
          <a:prstGeom prst="rect">
            <a:avLst/>
          </a:prstGeom>
        </p:spPr>
      </p:pic>
      <p:pic>
        <p:nvPicPr>
          <p:cNvPr id="17" name="Picture 16">
            <a:extLst>
              <a:ext uri="{FF2B5EF4-FFF2-40B4-BE49-F238E27FC236}">
                <a16:creationId xmlns:a16="http://schemas.microsoft.com/office/drawing/2014/main" id="{2F8B1649-6344-5236-B754-4B4F254718BF}"/>
              </a:ext>
            </a:extLst>
          </p:cNvPr>
          <p:cNvPicPr>
            <a:picLocks noChangeAspect="1"/>
          </p:cNvPicPr>
          <p:nvPr/>
        </p:nvPicPr>
        <p:blipFill>
          <a:blip r:embed="rId23" cstate="print">
            <a:extLst>
              <a:ext uri="{28A0092B-C50C-407E-A947-70E740481C1C}">
                <a14:useLocalDpi xmlns:a14="http://schemas.microsoft.com/office/drawing/2010/main" val="0"/>
              </a:ext>
            </a:extLst>
          </a:blip>
          <a:stretch>
            <a:fillRect/>
          </a:stretch>
        </p:blipFill>
        <p:spPr>
          <a:xfrm>
            <a:off x="914400" y="12801600"/>
            <a:ext cx="4565570" cy="1600200"/>
          </a:xfrm>
          <a:prstGeom prst="rect">
            <a:avLst/>
          </a:prstGeom>
        </p:spPr>
      </p:pic>
      <p:sp>
        <p:nvSpPr>
          <p:cNvPr id="18" name="TextBox 17">
            <a:extLst>
              <a:ext uri="{FF2B5EF4-FFF2-40B4-BE49-F238E27FC236}">
                <a16:creationId xmlns:a16="http://schemas.microsoft.com/office/drawing/2014/main" id="{CBC4F66A-3671-52B5-D815-B5C15EFD8625}"/>
              </a:ext>
            </a:extLst>
          </p:cNvPr>
          <p:cNvSpPr txBox="1"/>
          <p:nvPr/>
        </p:nvSpPr>
        <p:spPr>
          <a:xfrm>
            <a:off x="2560320" y="12382072"/>
            <a:ext cx="2007795" cy="369332"/>
          </a:xfrm>
          <a:prstGeom prst="rect">
            <a:avLst/>
          </a:prstGeom>
          <a:noFill/>
        </p:spPr>
        <p:txBody>
          <a:bodyPr wrap="square" rtlCol="0">
            <a:spAutoFit/>
          </a:bodyPr>
          <a:lstStyle/>
          <a:p>
            <a:pPr algn="just">
              <a:spcBef>
                <a:spcPts val="0"/>
              </a:spcBef>
              <a:spcAft>
                <a:spcPts val="0"/>
              </a:spcAft>
            </a:pPr>
            <a:r>
              <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Allocentric</a:t>
            </a:r>
          </a:p>
        </p:txBody>
      </p:sp>
      <p:sp>
        <p:nvSpPr>
          <p:cNvPr id="20" name="TextBox 19">
            <a:extLst>
              <a:ext uri="{FF2B5EF4-FFF2-40B4-BE49-F238E27FC236}">
                <a16:creationId xmlns:a16="http://schemas.microsoft.com/office/drawing/2014/main" id="{51B915E7-4DBF-65BE-6C1C-19FBA3C7FD11}"/>
              </a:ext>
            </a:extLst>
          </p:cNvPr>
          <p:cNvSpPr txBox="1"/>
          <p:nvPr/>
        </p:nvSpPr>
        <p:spPr>
          <a:xfrm>
            <a:off x="6858000" y="12382072"/>
            <a:ext cx="3200887" cy="369332"/>
          </a:xfrm>
          <a:prstGeom prst="rect">
            <a:avLst/>
          </a:prstGeom>
          <a:noFill/>
        </p:spPr>
        <p:txBody>
          <a:bodyPr wrap="square" rtlCol="0">
            <a:spAutoFit/>
          </a:bodyPr>
          <a:lstStyle/>
          <a:p>
            <a:pPr algn="just">
              <a:spcBef>
                <a:spcPts val="0"/>
              </a:spcBef>
              <a:spcAft>
                <a:spcPts val="0"/>
              </a:spcAft>
            </a:pPr>
            <a:r>
              <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Non-Goal Directed (Escape)</a:t>
            </a:r>
          </a:p>
        </p:txBody>
      </p:sp>
      <p:sp>
        <p:nvSpPr>
          <p:cNvPr id="30" name="TextBox 29">
            <a:extLst>
              <a:ext uri="{FF2B5EF4-FFF2-40B4-BE49-F238E27FC236}">
                <a16:creationId xmlns:a16="http://schemas.microsoft.com/office/drawing/2014/main" id="{E5AE8F5C-38D0-0F27-9F6B-B475A09B99F8}"/>
              </a:ext>
            </a:extLst>
          </p:cNvPr>
          <p:cNvSpPr txBox="1"/>
          <p:nvPr/>
        </p:nvSpPr>
        <p:spPr>
          <a:xfrm>
            <a:off x="11566688" y="9828338"/>
            <a:ext cx="20756880" cy="1200329"/>
          </a:xfrm>
          <a:prstGeom prst="rect">
            <a:avLst/>
          </a:prstGeom>
          <a:noFill/>
        </p:spPr>
        <p:txBody>
          <a:bodyPr wrap="square" rtlCol="0">
            <a:spAutoFit/>
          </a:bodyPr>
          <a:lstStyle/>
          <a:p>
            <a:pPr algn="just">
              <a:spcBef>
                <a:spcPts val="0"/>
              </a:spcBef>
              <a:spcAft>
                <a:spcPts val="0"/>
              </a:spcAft>
            </a:pP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We next examined strategy usage directly, categorizing the strategies into two primary types: 'Allocentric' and 'Escape,' in line with existing literature on spatial navigation strategies. This approach was taken to simplify the analysis and focus on the most relevant categories that reflect goal-directed and non-goal-directed behaviors. By plotting each group's strategy usage across all trials over the 6 days (excluding probe trials), we aimed to assess how the use of these strategies evolved as the animals progressed through the task. Tracking this shift was essential to understand how quickly animals adapted their navigation strategies. As expected, both groups exhibited similar performance patterns, with a gradual shift from Escape strategies to Allocentric strategies over time, indicating that the animals were learning the platform's location in the Morris Water Maze task.</a:t>
            </a:r>
          </a:p>
        </p:txBody>
      </p:sp>
      <p:sp>
        <p:nvSpPr>
          <p:cNvPr id="33" name="TextBox 32">
            <a:extLst>
              <a:ext uri="{FF2B5EF4-FFF2-40B4-BE49-F238E27FC236}">
                <a16:creationId xmlns:a16="http://schemas.microsoft.com/office/drawing/2014/main" id="{ACA2CF62-C96A-0129-DE58-3982CF01F585}"/>
              </a:ext>
            </a:extLst>
          </p:cNvPr>
          <p:cNvSpPr txBox="1"/>
          <p:nvPr/>
        </p:nvSpPr>
        <p:spPr>
          <a:xfrm>
            <a:off x="26240340" y="17775432"/>
            <a:ext cx="6083228" cy="3970318"/>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Figure 7. Strategy Metrics (Allocentric vs Escape) Across Late and Reversal Phases</a:t>
            </a:r>
          </a:p>
          <a:p>
            <a:pPr algn="just"/>
            <a:r>
              <a:rPr lang="en-US" dirty="0">
                <a:latin typeface="Times New Roman" panose="02020603050405020304" pitchFamily="18" charset="0"/>
                <a:cs typeface="Times New Roman" panose="02020603050405020304" pitchFamily="18" charset="0"/>
              </a:rPr>
              <a:t>Similarly to our CIPL analysis, we focused on the Late Phase for MWM and the Reversal Phase for RMWM. A Wilcoxon rank-sum test was conducted to compare Allocentric strategy usage between OVX and SHAM groups in the Late Phase. The analysis revealed a statistically significant difference, with the OVX group utilizing more </a:t>
            </a:r>
            <a:r>
              <a:rPr lang="en-US" b="1" dirty="0">
                <a:latin typeface="Times New Roman" panose="02020603050405020304" pitchFamily="18" charset="0"/>
                <a:cs typeface="Times New Roman" panose="02020603050405020304" pitchFamily="18" charset="0"/>
              </a:rPr>
              <a:t>A) </a:t>
            </a:r>
            <a:r>
              <a:rPr lang="en-US" dirty="0">
                <a:latin typeface="Times New Roman" panose="02020603050405020304" pitchFamily="18" charset="0"/>
                <a:cs typeface="Times New Roman" panose="02020603050405020304" pitchFamily="18" charset="0"/>
              </a:rPr>
              <a:t>Allocentric Strategies compared to the SHAM group (W = 29.5, p = 0.037, </a:t>
            </a:r>
            <a:r>
              <a:rPr lang="en-US" dirty="0" err="1">
                <a:latin typeface="Times New Roman" panose="02020603050405020304" pitchFamily="18" charset="0"/>
                <a:cs typeface="Times New Roman" panose="02020603050405020304" pitchFamily="18" charset="0"/>
              </a:rPr>
              <a:t>r</a:t>
            </a:r>
            <a:r>
              <a:rPr lang="en-US" baseline="-25000" dirty="0" err="1">
                <a:latin typeface="Times New Roman" panose="02020603050405020304" pitchFamily="18" charset="0"/>
                <a:cs typeface="Times New Roman" panose="02020603050405020304" pitchFamily="18" charset="0"/>
              </a:rPr>
              <a:t>b</a:t>
            </a:r>
            <a:r>
              <a:rPr lang="en-US" dirty="0">
                <a:latin typeface="Times New Roman" panose="02020603050405020304" pitchFamily="18" charset="0"/>
                <a:cs typeface="Times New Roman" panose="02020603050405020304" pitchFamily="18" charset="0"/>
              </a:rPr>
              <a:t> = 0.65) on Days 3 and 4 for the 9-month-old cohort. This result suggests that OVX animals exhibited less reliance on goal-directed strategies as task demands increased, indicating a potential impairment in spatial learning. </a:t>
            </a:r>
            <a:r>
              <a:rPr lang="en-US" b="1" dirty="0">
                <a:latin typeface="Times New Roman" panose="02020603050405020304" pitchFamily="18" charset="0"/>
                <a:cs typeface="Times New Roman" panose="02020603050405020304" pitchFamily="18" charset="0"/>
              </a:rPr>
              <a:t>B)</a:t>
            </a:r>
            <a:r>
              <a:rPr lang="en-US" dirty="0">
                <a:latin typeface="Times New Roman" panose="02020603050405020304" pitchFamily="18" charset="0"/>
                <a:cs typeface="Times New Roman" panose="02020603050405020304" pitchFamily="18" charset="0"/>
              </a:rPr>
              <a:t> No significant differences in Escape Strategy usage was found.</a:t>
            </a:r>
          </a:p>
        </p:txBody>
      </p:sp>
      <p:sp>
        <p:nvSpPr>
          <p:cNvPr id="35" name="TextBox 34">
            <a:extLst>
              <a:ext uri="{FF2B5EF4-FFF2-40B4-BE49-F238E27FC236}">
                <a16:creationId xmlns:a16="http://schemas.microsoft.com/office/drawing/2014/main" id="{C7529B80-CC1A-944D-BECB-FF99DF01D89D}"/>
              </a:ext>
            </a:extLst>
          </p:cNvPr>
          <p:cNvSpPr txBox="1"/>
          <p:nvPr/>
        </p:nvSpPr>
        <p:spPr>
          <a:xfrm>
            <a:off x="33009840" y="9893422"/>
            <a:ext cx="10332720" cy="1200329"/>
          </a:xfrm>
          <a:prstGeom prst="rect">
            <a:avLst/>
          </a:prstGeom>
          <a:noFill/>
        </p:spPr>
        <p:txBody>
          <a:bodyPr wrap="square" rtlCol="0">
            <a:spAutoFit/>
          </a:bodyPr>
          <a:lstStyle/>
          <a:p>
            <a:pPr algn="just">
              <a:spcBef>
                <a:spcPts val="0"/>
              </a:spcBef>
              <a:spcAft>
                <a:spcPts val="0"/>
              </a:spcAft>
            </a:pPr>
            <a:r>
              <a:rPr lang="en-US" dirty="0">
                <a:latin typeface="Times New Roman" panose="02020603050405020304" pitchFamily="18" charset="0"/>
                <a:cs typeface="Times New Roman" panose="02020603050405020304" pitchFamily="18" charset="0"/>
              </a:rPr>
              <a:t>To investigate how these different performance indicators relate to one another, we conducted a Pearson correlation analysis to examine the relationship between two key measures of task performance: corrected integrated path length (CIPL) scores and each strategy metric – thereby providing insight into whether certain strategies (e.g., allocentric or escape) are associated with more efficient navigation as quantified by CIPL. </a:t>
            </a: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p:txBody>
      </p:sp>
      <p:sp>
        <p:nvSpPr>
          <p:cNvPr id="61" name="TextBox 60">
            <a:extLst>
              <a:ext uri="{FF2B5EF4-FFF2-40B4-BE49-F238E27FC236}">
                <a16:creationId xmlns:a16="http://schemas.microsoft.com/office/drawing/2014/main" id="{1A708760-466D-9325-03F2-9A99EB969327}"/>
              </a:ext>
            </a:extLst>
          </p:cNvPr>
          <p:cNvSpPr txBox="1"/>
          <p:nvPr/>
        </p:nvSpPr>
        <p:spPr>
          <a:xfrm>
            <a:off x="1371600" y="19248120"/>
            <a:ext cx="9124154" cy="646331"/>
          </a:xfrm>
          <a:prstGeom prst="rect">
            <a:avLst/>
          </a:prstGeom>
          <a:noFill/>
        </p:spPr>
        <p:txBody>
          <a:bodyPr wrap="square" rtlCol="0">
            <a:spAutoFit/>
          </a:bodyPr>
          <a:lstStyle/>
          <a:p>
            <a:pPr algn="just">
              <a:spcBef>
                <a:spcPts val="0"/>
              </a:spcBef>
              <a:spcAft>
                <a:spcPts val="0"/>
              </a:spcAft>
            </a:pPr>
            <a:r>
              <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Figure 3. Density Plot Per Day</a:t>
            </a:r>
          </a:p>
          <a:p>
            <a:pPr algn="just">
              <a:spcBef>
                <a:spcPts val="0"/>
              </a:spcBef>
              <a:spcAft>
                <a:spcPts val="0"/>
              </a:spcAft>
            </a:pP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Data from Animal 13 – 9-month-old cohort – OVX group</a:t>
            </a:r>
          </a:p>
        </p:txBody>
      </p:sp>
      <p:sp>
        <p:nvSpPr>
          <p:cNvPr id="62" name="TextBox 61">
            <a:extLst>
              <a:ext uri="{FF2B5EF4-FFF2-40B4-BE49-F238E27FC236}">
                <a16:creationId xmlns:a16="http://schemas.microsoft.com/office/drawing/2014/main" id="{DD59867B-07A8-4906-273D-DAB9DC577DB6}"/>
              </a:ext>
            </a:extLst>
          </p:cNvPr>
          <p:cNvSpPr txBox="1"/>
          <p:nvPr/>
        </p:nvSpPr>
        <p:spPr>
          <a:xfrm>
            <a:off x="14173200" y="11363213"/>
            <a:ext cx="1671793" cy="369332"/>
          </a:xfrm>
          <a:prstGeom prst="rect">
            <a:avLst/>
          </a:prstGeom>
          <a:noFill/>
        </p:spPr>
        <p:txBody>
          <a:bodyPr wrap="square" rtlCol="0">
            <a:spAutoFit/>
          </a:bodyPr>
          <a:lstStyle/>
          <a:p>
            <a:pPr algn="ctr">
              <a:spcBef>
                <a:spcPts val="0"/>
              </a:spcBef>
              <a:spcAft>
                <a:spcPts val="0"/>
              </a:spcAft>
            </a:pPr>
            <a:r>
              <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2-month-old</a:t>
            </a:r>
          </a:p>
        </p:txBody>
      </p:sp>
      <p:sp>
        <p:nvSpPr>
          <p:cNvPr id="63" name="TextBox 62">
            <a:extLst>
              <a:ext uri="{FF2B5EF4-FFF2-40B4-BE49-F238E27FC236}">
                <a16:creationId xmlns:a16="http://schemas.microsoft.com/office/drawing/2014/main" id="{4596A6CC-6E0D-99B2-EF44-AF1E29756E85}"/>
              </a:ext>
            </a:extLst>
          </p:cNvPr>
          <p:cNvSpPr txBox="1"/>
          <p:nvPr/>
        </p:nvSpPr>
        <p:spPr>
          <a:xfrm>
            <a:off x="23396609" y="11363213"/>
            <a:ext cx="1671793" cy="369332"/>
          </a:xfrm>
          <a:prstGeom prst="rect">
            <a:avLst/>
          </a:prstGeom>
          <a:noFill/>
        </p:spPr>
        <p:txBody>
          <a:bodyPr wrap="square" rtlCol="0">
            <a:spAutoFit/>
          </a:bodyPr>
          <a:lstStyle/>
          <a:p>
            <a:pPr algn="ctr">
              <a:spcBef>
                <a:spcPts val="0"/>
              </a:spcBef>
              <a:spcAft>
                <a:spcPts val="0"/>
              </a:spcAft>
            </a:pPr>
            <a:r>
              <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9-month-old</a:t>
            </a:r>
          </a:p>
        </p:txBody>
      </p:sp>
      <p:sp>
        <p:nvSpPr>
          <p:cNvPr id="1408" name="TextBox 1407">
            <a:extLst>
              <a:ext uri="{FF2B5EF4-FFF2-40B4-BE49-F238E27FC236}">
                <a16:creationId xmlns:a16="http://schemas.microsoft.com/office/drawing/2014/main" id="{820D9F8C-4BAC-B276-E780-3BF9975EAB93}"/>
              </a:ext>
            </a:extLst>
          </p:cNvPr>
          <p:cNvSpPr txBox="1"/>
          <p:nvPr/>
        </p:nvSpPr>
        <p:spPr>
          <a:xfrm>
            <a:off x="18824608" y="11363213"/>
            <a:ext cx="1671793" cy="369332"/>
          </a:xfrm>
          <a:prstGeom prst="rect">
            <a:avLst/>
          </a:prstGeom>
          <a:noFill/>
        </p:spPr>
        <p:txBody>
          <a:bodyPr wrap="square" rtlCol="0">
            <a:spAutoFit/>
          </a:bodyPr>
          <a:lstStyle/>
          <a:p>
            <a:pPr algn="ctr">
              <a:spcBef>
                <a:spcPts val="0"/>
              </a:spcBef>
              <a:spcAft>
                <a:spcPts val="0"/>
              </a:spcAft>
            </a:pPr>
            <a:r>
              <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6-month-old</a:t>
            </a:r>
          </a:p>
        </p:txBody>
      </p:sp>
      <p:sp>
        <p:nvSpPr>
          <p:cNvPr id="1410" name="TextBox 1409">
            <a:extLst>
              <a:ext uri="{FF2B5EF4-FFF2-40B4-BE49-F238E27FC236}">
                <a16:creationId xmlns:a16="http://schemas.microsoft.com/office/drawing/2014/main" id="{E549D51C-96EF-319B-B0D4-52DC9881E126}"/>
              </a:ext>
            </a:extLst>
          </p:cNvPr>
          <p:cNvSpPr txBox="1"/>
          <p:nvPr/>
        </p:nvSpPr>
        <p:spPr>
          <a:xfrm>
            <a:off x="23470088" y="8274672"/>
            <a:ext cx="7799232" cy="1200329"/>
          </a:xfrm>
          <a:prstGeom prst="rect">
            <a:avLst/>
          </a:prstGeom>
          <a:noFill/>
        </p:spPr>
        <p:txBody>
          <a:bodyPr wrap="square" rtlCol="0">
            <a:spAutoFit/>
          </a:bodyPr>
          <a:lstStyle/>
          <a:p>
            <a:pPr algn="just">
              <a:spcBef>
                <a:spcPts val="0"/>
              </a:spcBef>
              <a:spcAft>
                <a:spcPts val="0"/>
              </a:spcAft>
            </a:pPr>
            <a:r>
              <a:rPr lang="en-US" b="1" dirty="0">
                <a:solidFill>
                  <a:srgbClr val="000000"/>
                </a:solidFill>
                <a:latin typeface="Times New Roman" panose="02020603050405020304" pitchFamily="18" charset="0"/>
                <a:cs typeface="Times New Roman" panose="02020603050405020304" pitchFamily="18" charset="0"/>
              </a:rPr>
              <a:t>Figure 5. CIPL Scores Across Late and Reversal Phases</a:t>
            </a:r>
          </a:p>
          <a:p>
            <a:pPr algn="just">
              <a:spcBef>
                <a:spcPts val="0"/>
              </a:spcBef>
              <a:spcAft>
                <a:spcPts val="0"/>
              </a:spcAft>
            </a:pPr>
            <a:r>
              <a:rPr lang="en-US" dirty="0">
                <a:solidFill>
                  <a:srgbClr val="000000"/>
                </a:solidFill>
                <a:latin typeface="Times New Roman" panose="02020603050405020304" pitchFamily="18" charset="0"/>
                <a:cs typeface="Times New Roman" panose="02020603050405020304" pitchFamily="18" charset="0"/>
              </a:rPr>
              <a:t>Significant differences were found among the 9-month-old cohort for the Late Phase, which SHAM animals having lower CIPL scores, indicating better performance, relative the OVX animals.</a:t>
            </a:r>
            <a:r>
              <a:rPr lang="en-US" dirty="0">
                <a:latin typeface="Times New Roman" panose="02020603050405020304" pitchFamily="18" charset="0"/>
                <a:cs typeface="Times New Roman" panose="02020603050405020304" pitchFamily="18" charset="0"/>
              </a:rPr>
              <a:t>(W = 149, p = 0.008, </a:t>
            </a:r>
            <a:r>
              <a:rPr lang="en-US" dirty="0" err="1">
                <a:latin typeface="Times New Roman" panose="02020603050405020304" pitchFamily="18" charset="0"/>
                <a:cs typeface="Times New Roman" panose="02020603050405020304" pitchFamily="18" charset="0"/>
              </a:rPr>
              <a:t>r</a:t>
            </a:r>
            <a:r>
              <a:rPr lang="en-US" baseline="-25000" dirty="0" err="1">
                <a:latin typeface="Times New Roman" panose="02020603050405020304" pitchFamily="18" charset="0"/>
                <a:cs typeface="Times New Roman" panose="02020603050405020304" pitchFamily="18" charset="0"/>
              </a:rPr>
              <a:t>b</a:t>
            </a:r>
            <a:r>
              <a:rPr lang="en-US" dirty="0">
                <a:latin typeface="Times New Roman" panose="02020603050405020304" pitchFamily="18" charset="0"/>
                <a:cs typeface="Times New Roman" panose="02020603050405020304" pitchFamily="18" charset="0"/>
              </a:rPr>
              <a:t> = -0.76)</a:t>
            </a: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p:txBody>
      </p:sp>
      <p:sp>
        <p:nvSpPr>
          <p:cNvPr id="1411" name="TextBox 1410">
            <a:extLst>
              <a:ext uri="{FF2B5EF4-FFF2-40B4-BE49-F238E27FC236}">
                <a16:creationId xmlns:a16="http://schemas.microsoft.com/office/drawing/2014/main" id="{4CDC3D27-F6FA-B776-0497-FA0C8879CAD0}"/>
              </a:ext>
            </a:extLst>
          </p:cNvPr>
          <p:cNvSpPr txBox="1"/>
          <p:nvPr/>
        </p:nvSpPr>
        <p:spPr>
          <a:xfrm>
            <a:off x="12344400" y="7742208"/>
            <a:ext cx="4053255" cy="1200329"/>
          </a:xfrm>
          <a:prstGeom prst="rect">
            <a:avLst/>
          </a:prstGeom>
          <a:noFill/>
        </p:spPr>
        <p:txBody>
          <a:bodyPr wrap="square" rtlCol="0">
            <a:spAutoFit/>
          </a:bodyPr>
          <a:lstStyle/>
          <a:p>
            <a:pPr algn="just">
              <a:spcBef>
                <a:spcPts val="0"/>
              </a:spcBef>
              <a:spcAft>
                <a:spcPts val="0"/>
              </a:spcAft>
            </a:pPr>
            <a:r>
              <a:rPr lang="en-US" i="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x</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 shortest direct path from animal starting location and the platform</a:t>
            </a:r>
          </a:p>
          <a:p>
            <a:pPr algn="just">
              <a:spcBef>
                <a:spcPts val="0"/>
              </a:spcBef>
              <a:spcAft>
                <a:spcPts val="0"/>
              </a:spcAft>
            </a:pP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spcBef>
                <a:spcPts val="0"/>
              </a:spcBef>
              <a:spcAft>
                <a:spcPts val="0"/>
              </a:spcAft>
            </a:pP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In red = the actual path the animal took</a:t>
            </a:r>
          </a:p>
        </p:txBody>
      </p:sp>
      <p:sp>
        <p:nvSpPr>
          <p:cNvPr id="7" name="TextBox 6">
            <a:extLst>
              <a:ext uri="{FF2B5EF4-FFF2-40B4-BE49-F238E27FC236}">
                <a16:creationId xmlns:a16="http://schemas.microsoft.com/office/drawing/2014/main" id="{F137A6B0-5D23-EE9D-8D24-24DA0975C0F0}"/>
              </a:ext>
            </a:extLst>
          </p:cNvPr>
          <p:cNvSpPr txBox="1"/>
          <p:nvPr/>
        </p:nvSpPr>
        <p:spPr>
          <a:xfrm>
            <a:off x="11567159" y="4617720"/>
            <a:ext cx="10873741" cy="2308324"/>
          </a:xfrm>
          <a:prstGeom prst="rect">
            <a:avLst/>
          </a:prstGeom>
          <a:noFill/>
        </p:spPr>
        <p:txBody>
          <a:bodyPr wrap="square" rtlCol="0">
            <a:spAutoFit/>
          </a:bodyPr>
          <a:lstStyle/>
          <a:p>
            <a:pPr algn="just">
              <a:spcBef>
                <a:spcPts val="0"/>
              </a:spcBef>
              <a:spcAft>
                <a:spcPts val="0"/>
              </a:spcAft>
            </a:pP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To assess performance, we utilized the corrected integrated path length (CIPL) measure. CIPL represents the sum of the distances from the target, corrected by subtracting the shortest possible path the rat could have taken to reach the platform at its mean speed. This measure provides a more precise understanding of the animals' navigation efficiency. </a:t>
            </a:r>
            <a:r>
              <a:rPr lang="en-US" dirty="0">
                <a:latin typeface="Times New Roman" panose="02020603050405020304" pitchFamily="18" charset="0"/>
                <a:cs typeface="Times New Roman" panose="02020603050405020304" pitchFamily="18" charset="0"/>
              </a:rPr>
              <a:t>We specifically focused on Days 3 and 4 for MWM (Late Phase) and Days 5 and 6 for RMWM (Reversal), as these time points reflect the animals' later stages of learning and their ability to adapt to a new platform location.</a:t>
            </a:r>
            <a:r>
              <a:rPr lang="en-US" dirty="0">
                <a:solidFill>
                  <a:srgbClr val="00000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By examining performance during these key phases, we aimed to capture the point at which differences in strategy usage would be most apparent, as animals should be demonstrating stable learning by the Late Phase of MWM and cognitive flexibility during the RMWM.</a:t>
            </a:r>
            <a:r>
              <a:rPr lang="en-US" dirty="0">
                <a:solidFill>
                  <a:srgbClr val="000000"/>
                </a:solidFill>
                <a:latin typeface="Times New Roman" panose="02020603050405020304" pitchFamily="18" charset="0"/>
                <a:cs typeface="Times New Roman" panose="02020603050405020304" pitchFamily="18" charset="0"/>
              </a:rPr>
              <a:t> </a:t>
            </a: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14" name="Picture 13">
            <a:extLst>
              <a:ext uri="{FF2B5EF4-FFF2-40B4-BE49-F238E27FC236}">
                <a16:creationId xmlns:a16="http://schemas.microsoft.com/office/drawing/2014/main" id="{1B1F9F97-8E67-A14F-048B-2D8CD2EAC50E}"/>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1902785" y="8484579"/>
            <a:ext cx="7465084" cy="1969317"/>
          </a:xfrm>
          <a:prstGeom prst="rect">
            <a:avLst/>
          </a:prstGeom>
        </p:spPr>
      </p:pic>
      <p:sp>
        <p:nvSpPr>
          <p:cNvPr id="16" name="TextBox 15">
            <a:extLst>
              <a:ext uri="{FF2B5EF4-FFF2-40B4-BE49-F238E27FC236}">
                <a16:creationId xmlns:a16="http://schemas.microsoft.com/office/drawing/2014/main" id="{303638AC-C16C-144B-9687-54638EB3B43F}"/>
              </a:ext>
            </a:extLst>
          </p:cNvPr>
          <p:cNvSpPr txBox="1"/>
          <p:nvPr/>
        </p:nvSpPr>
        <p:spPr>
          <a:xfrm>
            <a:off x="1371600" y="11952513"/>
            <a:ext cx="4181538" cy="369332"/>
          </a:xfrm>
          <a:prstGeom prst="rect">
            <a:avLst/>
          </a:prstGeom>
          <a:noFill/>
        </p:spPr>
        <p:txBody>
          <a:bodyPr wrap="square" rtlCol="0">
            <a:spAutoFit/>
          </a:bodyPr>
          <a:lstStyle/>
          <a:p>
            <a:pPr algn="just">
              <a:spcBef>
                <a:spcPts val="0"/>
              </a:spcBef>
              <a:spcAft>
                <a:spcPts val="0"/>
              </a:spcAft>
            </a:pPr>
            <a:r>
              <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Figure 2. Strategy Metrics</a:t>
            </a:r>
          </a:p>
        </p:txBody>
      </p:sp>
      <p:sp>
        <p:nvSpPr>
          <p:cNvPr id="10" name="TextBox 9">
            <a:extLst>
              <a:ext uri="{FF2B5EF4-FFF2-40B4-BE49-F238E27FC236}">
                <a16:creationId xmlns:a16="http://schemas.microsoft.com/office/drawing/2014/main" id="{723E998A-550B-6F02-1842-AE90072CDC95}"/>
              </a:ext>
            </a:extLst>
          </p:cNvPr>
          <p:cNvSpPr txBox="1"/>
          <p:nvPr/>
        </p:nvSpPr>
        <p:spPr>
          <a:xfrm>
            <a:off x="1371600" y="8319402"/>
            <a:ext cx="5248875" cy="369332"/>
          </a:xfrm>
          <a:prstGeom prst="rect">
            <a:avLst/>
          </a:prstGeom>
          <a:noFill/>
        </p:spPr>
        <p:txBody>
          <a:bodyPr wrap="square" rtlCol="0">
            <a:spAutoFit/>
          </a:bodyPr>
          <a:lstStyle/>
          <a:p>
            <a:pPr algn="just">
              <a:spcBef>
                <a:spcPts val="0"/>
              </a:spcBef>
              <a:spcAft>
                <a:spcPts val="0"/>
              </a:spcAft>
            </a:pPr>
            <a:r>
              <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Figure 1. Timeline of Experiment</a:t>
            </a:r>
          </a:p>
        </p:txBody>
      </p:sp>
      <p:sp>
        <p:nvSpPr>
          <p:cNvPr id="22" name="TextBox 21">
            <a:extLst>
              <a:ext uri="{FF2B5EF4-FFF2-40B4-BE49-F238E27FC236}">
                <a16:creationId xmlns:a16="http://schemas.microsoft.com/office/drawing/2014/main" id="{7FE2F073-5533-B626-1171-E2B7F841EF93}"/>
              </a:ext>
            </a:extLst>
          </p:cNvPr>
          <p:cNvSpPr txBox="1"/>
          <p:nvPr/>
        </p:nvSpPr>
        <p:spPr>
          <a:xfrm>
            <a:off x="11887200" y="7200673"/>
            <a:ext cx="7799232" cy="369332"/>
          </a:xfrm>
          <a:prstGeom prst="rect">
            <a:avLst/>
          </a:prstGeom>
          <a:noFill/>
        </p:spPr>
        <p:txBody>
          <a:bodyPr wrap="square" rtlCol="0">
            <a:spAutoFit/>
          </a:bodyPr>
          <a:lstStyle/>
          <a:p>
            <a:pPr algn="just">
              <a:spcBef>
                <a:spcPts val="0"/>
              </a:spcBef>
              <a:spcAft>
                <a:spcPts val="0"/>
              </a:spcAft>
            </a:pPr>
            <a:r>
              <a:rPr lang="en-US" b="1" dirty="0">
                <a:solidFill>
                  <a:srgbClr val="000000"/>
                </a:solidFill>
                <a:latin typeface="Times New Roman" panose="02020603050405020304" pitchFamily="18" charset="0"/>
                <a:cs typeface="Times New Roman" panose="02020603050405020304" pitchFamily="18" charset="0"/>
              </a:rPr>
              <a:t>Figure 4. Swim Path Trace</a:t>
            </a:r>
            <a:endPar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p:txBody>
      </p:sp>
      <p:sp>
        <p:nvSpPr>
          <p:cNvPr id="31" name="TextBox 30">
            <a:extLst>
              <a:ext uri="{FF2B5EF4-FFF2-40B4-BE49-F238E27FC236}">
                <a16:creationId xmlns:a16="http://schemas.microsoft.com/office/drawing/2014/main" id="{8D7DFD9F-0CEE-90D0-A34B-84DC480210B3}"/>
              </a:ext>
            </a:extLst>
          </p:cNvPr>
          <p:cNvSpPr txBox="1"/>
          <p:nvPr/>
        </p:nvSpPr>
        <p:spPr>
          <a:xfrm>
            <a:off x="11887200" y="11064239"/>
            <a:ext cx="3154680" cy="369332"/>
          </a:xfrm>
          <a:prstGeom prst="rect">
            <a:avLst/>
          </a:prstGeom>
          <a:noFill/>
        </p:spPr>
        <p:txBody>
          <a:bodyPr wrap="square" rtlCol="0">
            <a:spAutoFit/>
          </a:bodyPr>
          <a:lstStyle/>
          <a:p>
            <a:pPr algn="just">
              <a:spcBef>
                <a:spcPts val="0"/>
              </a:spcBef>
              <a:spcAft>
                <a:spcPts val="0"/>
              </a:spcAft>
            </a:pPr>
            <a:r>
              <a:rPr lang="en-US" b="1" dirty="0">
                <a:solidFill>
                  <a:srgbClr val="000000"/>
                </a:solidFill>
                <a:latin typeface="Times New Roman" panose="02020603050405020304" pitchFamily="18" charset="0"/>
                <a:cs typeface="Times New Roman" panose="02020603050405020304" pitchFamily="18" charset="0"/>
              </a:rPr>
              <a:t>Figure 6. Strategy Usage</a:t>
            </a:r>
            <a:endPar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p:txBody>
      </p:sp>
      <p:sp>
        <p:nvSpPr>
          <p:cNvPr id="34" name="TextBox 33">
            <a:extLst>
              <a:ext uri="{FF2B5EF4-FFF2-40B4-BE49-F238E27FC236}">
                <a16:creationId xmlns:a16="http://schemas.microsoft.com/office/drawing/2014/main" id="{F04A6259-66C7-EC0C-A5C8-72BD2A4E8C67}"/>
              </a:ext>
            </a:extLst>
          </p:cNvPr>
          <p:cNvSpPr txBox="1"/>
          <p:nvPr/>
        </p:nvSpPr>
        <p:spPr>
          <a:xfrm>
            <a:off x="11567160" y="17830800"/>
            <a:ext cx="568756" cy="369332"/>
          </a:xfrm>
          <a:prstGeom prst="rect">
            <a:avLst/>
          </a:prstGeom>
          <a:noFill/>
        </p:spPr>
        <p:txBody>
          <a:bodyPr wrap="square" rtlCol="0">
            <a:spAutoFit/>
          </a:bodyPr>
          <a:lstStyle/>
          <a:p>
            <a:pPr algn="just">
              <a:spcBef>
                <a:spcPts val="0"/>
              </a:spcBef>
              <a:spcAft>
                <a:spcPts val="0"/>
              </a:spcAft>
            </a:pPr>
            <a:r>
              <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t>
            </a:r>
          </a:p>
        </p:txBody>
      </p:sp>
      <p:sp>
        <p:nvSpPr>
          <p:cNvPr id="36" name="TextBox 35">
            <a:extLst>
              <a:ext uri="{FF2B5EF4-FFF2-40B4-BE49-F238E27FC236}">
                <a16:creationId xmlns:a16="http://schemas.microsoft.com/office/drawing/2014/main" id="{4B324F64-ED67-3ADC-60D1-328AEADE039A}"/>
              </a:ext>
            </a:extLst>
          </p:cNvPr>
          <p:cNvSpPr txBox="1"/>
          <p:nvPr/>
        </p:nvSpPr>
        <p:spPr>
          <a:xfrm>
            <a:off x="18340138" y="17830800"/>
            <a:ext cx="568756" cy="369332"/>
          </a:xfrm>
          <a:prstGeom prst="rect">
            <a:avLst/>
          </a:prstGeom>
          <a:noFill/>
        </p:spPr>
        <p:txBody>
          <a:bodyPr wrap="square" rtlCol="0">
            <a:spAutoFit/>
          </a:bodyPr>
          <a:lstStyle/>
          <a:p>
            <a:pPr algn="just">
              <a:spcBef>
                <a:spcPts val="0"/>
              </a:spcBef>
              <a:spcAft>
                <a:spcPts val="0"/>
              </a:spcAft>
            </a:pPr>
            <a:r>
              <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B</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t>
            </a:r>
          </a:p>
        </p:txBody>
      </p:sp>
      <p:sp>
        <p:nvSpPr>
          <p:cNvPr id="37" name="TextBox 36">
            <a:extLst>
              <a:ext uri="{FF2B5EF4-FFF2-40B4-BE49-F238E27FC236}">
                <a16:creationId xmlns:a16="http://schemas.microsoft.com/office/drawing/2014/main" id="{50FEA627-553B-2145-988A-DADAB85DB0E9}"/>
              </a:ext>
            </a:extLst>
          </p:cNvPr>
          <p:cNvSpPr txBox="1"/>
          <p:nvPr/>
        </p:nvSpPr>
        <p:spPr>
          <a:xfrm>
            <a:off x="33375600" y="11114176"/>
            <a:ext cx="9601200" cy="646331"/>
          </a:xfrm>
          <a:prstGeom prst="rect">
            <a:avLst/>
          </a:prstGeom>
          <a:noFill/>
        </p:spPr>
        <p:txBody>
          <a:bodyPr wrap="square" rtlCol="0">
            <a:spAutoFit/>
          </a:bodyPr>
          <a:lstStyle/>
          <a:p>
            <a:pPr algn="just">
              <a:spcBef>
                <a:spcPts val="0"/>
              </a:spcBef>
              <a:spcAft>
                <a:spcPts val="0"/>
              </a:spcAft>
            </a:pPr>
            <a:r>
              <a:rPr lang="en-US" b="1" dirty="0">
                <a:solidFill>
                  <a:srgbClr val="000000"/>
                </a:solidFill>
                <a:latin typeface="Times New Roman" panose="02020603050405020304" pitchFamily="18" charset="0"/>
                <a:cs typeface="Times New Roman" panose="02020603050405020304" pitchFamily="18" charset="0"/>
              </a:rPr>
              <a:t>Figure 9. Correlation Between CIPL and Strategy Metrics</a:t>
            </a:r>
          </a:p>
          <a:p>
            <a:pPr algn="just"/>
            <a:r>
              <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 </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Allocentric (R</a:t>
            </a:r>
            <a:r>
              <a:rPr lang="en-US" baseline="30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-0.88; R</a:t>
            </a:r>
            <a:r>
              <a:rPr lang="en-US" baseline="30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2 </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0.78);  </a:t>
            </a:r>
            <a:r>
              <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B)</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Escape Correlation (R</a:t>
            </a:r>
            <a:r>
              <a:rPr lang="en-US" baseline="30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0.80; R</a:t>
            </a:r>
            <a:r>
              <a:rPr lang="en-US" baseline="30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2 </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0.64)</a:t>
            </a:r>
          </a:p>
        </p:txBody>
      </p:sp>
      <p:sp>
        <p:nvSpPr>
          <p:cNvPr id="40" name="TextBox 39">
            <a:extLst>
              <a:ext uri="{FF2B5EF4-FFF2-40B4-BE49-F238E27FC236}">
                <a16:creationId xmlns:a16="http://schemas.microsoft.com/office/drawing/2014/main" id="{0EE42FD0-3A87-7A20-872B-6F99539AA776}"/>
              </a:ext>
            </a:extLst>
          </p:cNvPr>
          <p:cNvSpPr txBox="1"/>
          <p:nvPr/>
        </p:nvSpPr>
        <p:spPr>
          <a:xfrm>
            <a:off x="37849437" y="11691489"/>
            <a:ext cx="568756" cy="369332"/>
          </a:xfrm>
          <a:prstGeom prst="rect">
            <a:avLst/>
          </a:prstGeom>
          <a:noFill/>
        </p:spPr>
        <p:txBody>
          <a:bodyPr wrap="square" rtlCol="0">
            <a:spAutoFit/>
          </a:bodyPr>
          <a:lstStyle/>
          <a:p>
            <a:pPr algn="just">
              <a:spcBef>
                <a:spcPts val="0"/>
              </a:spcBef>
              <a:spcAft>
                <a:spcPts val="0"/>
              </a:spcAft>
            </a:pPr>
            <a:r>
              <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B.</a:t>
            </a:r>
          </a:p>
        </p:txBody>
      </p:sp>
      <p:sp>
        <p:nvSpPr>
          <p:cNvPr id="41" name="TextBox 40">
            <a:extLst>
              <a:ext uri="{FF2B5EF4-FFF2-40B4-BE49-F238E27FC236}">
                <a16:creationId xmlns:a16="http://schemas.microsoft.com/office/drawing/2014/main" id="{3EEB0D41-16E7-8613-9088-0BECB865392C}"/>
              </a:ext>
            </a:extLst>
          </p:cNvPr>
          <p:cNvSpPr txBox="1"/>
          <p:nvPr/>
        </p:nvSpPr>
        <p:spPr>
          <a:xfrm>
            <a:off x="33469163" y="11691489"/>
            <a:ext cx="568756" cy="369332"/>
          </a:xfrm>
          <a:prstGeom prst="rect">
            <a:avLst/>
          </a:prstGeom>
          <a:noFill/>
        </p:spPr>
        <p:txBody>
          <a:bodyPr wrap="square" rtlCol="0">
            <a:spAutoFit/>
          </a:bodyPr>
          <a:lstStyle/>
          <a:p>
            <a:pPr algn="just">
              <a:spcBef>
                <a:spcPts val="0"/>
              </a:spcBef>
              <a:spcAft>
                <a:spcPts val="0"/>
              </a:spcAft>
            </a:pPr>
            <a:r>
              <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a:t>
            </a:r>
          </a:p>
        </p:txBody>
      </p:sp>
      <p:pic>
        <p:nvPicPr>
          <p:cNvPr id="51" name="Picture 50">
            <a:extLst>
              <a:ext uri="{FF2B5EF4-FFF2-40B4-BE49-F238E27FC236}">
                <a16:creationId xmlns:a16="http://schemas.microsoft.com/office/drawing/2014/main" id="{334E5FDF-BC2F-CF45-50A2-622E69A92302}"/>
              </a:ext>
            </a:extLst>
          </p:cNvPr>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26066931" y="11512296"/>
            <a:ext cx="5868219" cy="3439005"/>
          </a:xfrm>
          <a:prstGeom prst="rect">
            <a:avLst/>
          </a:prstGeom>
        </p:spPr>
      </p:pic>
      <p:pic>
        <p:nvPicPr>
          <p:cNvPr id="55" name="Picture 54">
            <a:extLst>
              <a:ext uri="{FF2B5EF4-FFF2-40B4-BE49-F238E27FC236}">
                <a16:creationId xmlns:a16="http://schemas.microsoft.com/office/drawing/2014/main" id="{2695289E-3904-EB9B-E12E-E5381CF43EBC}"/>
              </a:ext>
            </a:extLst>
          </p:cNvPr>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26064603" y="14438376"/>
            <a:ext cx="5868219" cy="3439005"/>
          </a:xfrm>
          <a:prstGeom prst="rect">
            <a:avLst/>
          </a:prstGeom>
        </p:spPr>
      </p:pic>
      <p:sp>
        <p:nvSpPr>
          <p:cNvPr id="1409" name="TextBox 1408">
            <a:extLst>
              <a:ext uri="{FF2B5EF4-FFF2-40B4-BE49-F238E27FC236}">
                <a16:creationId xmlns:a16="http://schemas.microsoft.com/office/drawing/2014/main" id="{71CFB135-61C0-12F2-F050-EC37197FEA0F}"/>
              </a:ext>
            </a:extLst>
          </p:cNvPr>
          <p:cNvSpPr txBox="1"/>
          <p:nvPr/>
        </p:nvSpPr>
        <p:spPr>
          <a:xfrm>
            <a:off x="27889200" y="11361362"/>
            <a:ext cx="1671793" cy="369332"/>
          </a:xfrm>
          <a:prstGeom prst="rect">
            <a:avLst/>
          </a:prstGeom>
          <a:noFill/>
        </p:spPr>
        <p:txBody>
          <a:bodyPr wrap="square" rtlCol="0">
            <a:spAutoFit/>
          </a:bodyPr>
          <a:lstStyle/>
          <a:p>
            <a:pPr algn="ctr">
              <a:spcBef>
                <a:spcPts val="0"/>
              </a:spcBef>
              <a:spcAft>
                <a:spcPts val="0"/>
              </a:spcAft>
            </a:pPr>
            <a:r>
              <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14-month-old</a:t>
            </a:r>
          </a:p>
        </p:txBody>
      </p:sp>
      <p:cxnSp>
        <p:nvCxnSpPr>
          <p:cNvPr id="59" name="Straight Connector 58">
            <a:extLst>
              <a:ext uri="{FF2B5EF4-FFF2-40B4-BE49-F238E27FC236}">
                <a16:creationId xmlns:a16="http://schemas.microsoft.com/office/drawing/2014/main" id="{265F03F7-228D-19F6-9A33-933CB3B4AE4B}"/>
              </a:ext>
            </a:extLst>
          </p:cNvPr>
          <p:cNvCxnSpPr/>
          <p:nvPr/>
        </p:nvCxnSpPr>
        <p:spPr>
          <a:xfrm>
            <a:off x="15406508" y="18604929"/>
            <a:ext cx="539496"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416" name="Straight Connector 1415">
            <a:extLst>
              <a:ext uri="{FF2B5EF4-FFF2-40B4-BE49-F238E27FC236}">
                <a16:creationId xmlns:a16="http://schemas.microsoft.com/office/drawing/2014/main" id="{671B8E73-E27D-9110-656C-38946EEADAD0}"/>
              </a:ext>
            </a:extLst>
          </p:cNvPr>
          <p:cNvCxnSpPr/>
          <p:nvPr/>
        </p:nvCxnSpPr>
        <p:spPr>
          <a:xfrm>
            <a:off x="15415652" y="18604929"/>
            <a:ext cx="0" cy="81501"/>
          </a:xfrm>
          <a:prstGeom prst="line">
            <a:avLst/>
          </a:prstGeom>
          <a:ln w="19050"/>
        </p:spPr>
        <p:style>
          <a:lnRef idx="1">
            <a:schemeClr val="dk1"/>
          </a:lnRef>
          <a:fillRef idx="0">
            <a:schemeClr val="dk1"/>
          </a:fillRef>
          <a:effectRef idx="0">
            <a:schemeClr val="dk1"/>
          </a:effectRef>
          <a:fontRef idx="minor">
            <a:schemeClr val="tx1"/>
          </a:fontRef>
        </p:style>
      </p:cxnSp>
      <p:cxnSp>
        <p:nvCxnSpPr>
          <p:cNvPr id="1418" name="Straight Connector 1417">
            <a:extLst>
              <a:ext uri="{FF2B5EF4-FFF2-40B4-BE49-F238E27FC236}">
                <a16:creationId xmlns:a16="http://schemas.microsoft.com/office/drawing/2014/main" id="{C0DC897C-2475-D266-08CD-E8F612E9D023}"/>
              </a:ext>
            </a:extLst>
          </p:cNvPr>
          <p:cNvCxnSpPr/>
          <p:nvPr/>
        </p:nvCxnSpPr>
        <p:spPr>
          <a:xfrm>
            <a:off x="15936860" y="18603449"/>
            <a:ext cx="0" cy="81501"/>
          </a:xfrm>
          <a:prstGeom prst="line">
            <a:avLst/>
          </a:prstGeom>
          <a:ln w="19050"/>
        </p:spPr>
        <p:style>
          <a:lnRef idx="1">
            <a:schemeClr val="dk1"/>
          </a:lnRef>
          <a:fillRef idx="0">
            <a:schemeClr val="dk1"/>
          </a:fillRef>
          <a:effectRef idx="0">
            <a:schemeClr val="dk1"/>
          </a:effectRef>
          <a:fontRef idx="minor">
            <a:schemeClr val="tx1"/>
          </a:fontRef>
        </p:style>
      </p:cxnSp>
      <p:cxnSp>
        <p:nvCxnSpPr>
          <p:cNvPr id="1420" name="Straight Connector 1419">
            <a:extLst>
              <a:ext uri="{FF2B5EF4-FFF2-40B4-BE49-F238E27FC236}">
                <a16:creationId xmlns:a16="http://schemas.microsoft.com/office/drawing/2014/main" id="{59968ACC-20F0-CAC3-1A1B-ACC54842CE2A}"/>
              </a:ext>
            </a:extLst>
          </p:cNvPr>
          <p:cNvCxnSpPr/>
          <p:nvPr/>
        </p:nvCxnSpPr>
        <p:spPr>
          <a:xfrm>
            <a:off x="27308292" y="5392568"/>
            <a:ext cx="539496"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422" name="Straight Connector 1421">
            <a:extLst>
              <a:ext uri="{FF2B5EF4-FFF2-40B4-BE49-F238E27FC236}">
                <a16:creationId xmlns:a16="http://schemas.microsoft.com/office/drawing/2014/main" id="{2804FC3E-217D-D96F-913C-8B54A26B8D59}"/>
              </a:ext>
            </a:extLst>
          </p:cNvPr>
          <p:cNvCxnSpPr/>
          <p:nvPr/>
        </p:nvCxnSpPr>
        <p:spPr>
          <a:xfrm>
            <a:off x="27317436" y="5392568"/>
            <a:ext cx="0" cy="81501"/>
          </a:xfrm>
          <a:prstGeom prst="line">
            <a:avLst/>
          </a:prstGeom>
          <a:ln w="19050"/>
        </p:spPr>
        <p:style>
          <a:lnRef idx="1">
            <a:schemeClr val="dk1"/>
          </a:lnRef>
          <a:fillRef idx="0">
            <a:schemeClr val="dk1"/>
          </a:fillRef>
          <a:effectRef idx="0">
            <a:schemeClr val="dk1"/>
          </a:effectRef>
          <a:fontRef idx="minor">
            <a:schemeClr val="tx1"/>
          </a:fontRef>
        </p:style>
      </p:cxnSp>
      <p:cxnSp>
        <p:nvCxnSpPr>
          <p:cNvPr id="1423" name="Straight Connector 1422">
            <a:extLst>
              <a:ext uri="{FF2B5EF4-FFF2-40B4-BE49-F238E27FC236}">
                <a16:creationId xmlns:a16="http://schemas.microsoft.com/office/drawing/2014/main" id="{F43C4133-8A59-6E3F-3987-77CB823FBABE}"/>
              </a:ext>
            </a:extLst>
          </p:cNvPr>
          <p:cNvCxnSpPr/>
          <p:nvPr/>
        </p:nvCxnSpPr>
        <p:spPr>
          <a:xfrm>
            <a:off x="27838644" y="5391088"/>
            <a:ext cx="0" cy="81501"/>
          </a:xfrm>
          <a:prstGeom prst="line">
            <a:avLst/>
          </a:prstGeom>
          <a:ln w="19050"/>
        </p:spPr>
        <p:style>
          <a:lnRef idx="1">
            <a:schemeClr val="dk1"/>
          </a:lnRef>
          <a:fillRef idx="0">
            <a:schemeClr val="dk1"/>
          </a:fillRef>
          <a:effectRef idx="0">
            <a:schemeClr val="dk1"/>
          </a:effectRef>
          <a:fontRef idx="minor">
            <a:schemeClr val="tx1"/>
          </a:fontRef>
        </p:style>
      </p:cxnSp>
      <p:sp>
        <p:nvSpPr>
          <p:cNvPr id="1424" name="TextBox 1423">
            <a:extLst>
              <a:ext uri="{FF2B5EF4-FFF2-40B4-BE49-F238E27FC236}">
                <a16:creationId xmlns:a16="http://schemas.microsoft.com/office/drawing/2014/main" id="{B248EA1F-AE4D-47C3-A418-3E854482485F}"/>
              </a:ext>
            </a:extLst>
          </p:cNvPr>
          <p:cNvSpPr txBox="1"/>
          <p:nvPr/>
        </p:nvSpPr>
        <p:spPr>
          <a:xfrm>
            <a:off x="15525031" y="18380894"/>
            <a:ext cx="372542" cy="369332"/>
          </a:xfrm>
          <a:prstGeom prst="rect">
            <a:avLst/>
          </a:prstGeom>
          <a:noFill/>
        </p:spPr>
        <p:txBody>
          <a:bodyPr wrap="square" rtlCol="0">
            <a:spAutoFit/>
          </a:bodyPr>
          <a:lstStyle/>
          <a:p>
            <a:pPr algn="just">
              <a:spcBef>
                <a:spcPts val="0"/>
              </a:spcBef>
              <a:spcAft>
                <a:spcPts val="0"/>
              </a:spcAft>
            </a:pPr>
            <a:r>
              <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t>
            </a:r>
          </a:p>
        </p:txBody>
      </p:sp>
      <p:sp>
        <p:nvSpPr>
          <p:cNvPr id="1425" name="TextBox 1424">
            <a:extLst>
              <a:ext uri="{FF2B5EF4-FFF2-40B4-BE49-F238E27FC236}">
                <a16:creationId xmlns:a16="http://schemas.microsoft.com/office/drawing/2014/main" id="{9A0D980A-6EA7-DEC6-C577-822E4FC1F6B3}"/>
              </a:ext>
            </a:extLst>
          </p:cNvPr>
          <p:cNvSpPr txBox="1"/>
          <p:nvPr/>
        </p:nvSpPr>
        <p:spPr>
          <a:xfrm>
            <a:off x="27375894" y="5168591"/>
            <a:ext cx="453606" cy="173942"/>
          </a:xfrm>
          <a:prstGeom prst="rect">
            <a:avLst/>
          </a:prstGeom>
          <a:noFill/>
        </p:spPr>
        <p:txBody>
          <a:bodyPr wrap="square" rtlCol="0">
            <a:noAutofit/>
          </a:bodyPr>
          <a:lstStyle/>
          <a:p>
            <a:pPr algn="just">
              <a:spcBef>
                <a:spcPts val="0"/>
              </a:spcBef>
              <a:spcAft>
                <a:spcPts val="0"/>
              </a:spcAft>
            </a:pPr>
            <a:r>
              <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t>
            </a:r>
          </a:p>
        </p:txBody>
      </p:sp>
      <p:sp>
        <p:nvSpPr>
          <p:cNvPr id="3091" name="Text Box 19"/>
          <p:cNvSpPr txBox="1">
            <a:spLocks noChangeArrowheads="1"/>
          </p:cNvSpPr>
          <p:nvPr/>
        </p:nvSpPr>
        <p:spPr bwMode="auto">
          <a:xfrm>
            <a:off x="33227010" y="20872094"/>
            <a:ext cx="9083040" cy="838281"/>
          </a:xfrm>
          <a:prstGeom prst="rect">
            <a:avLst/>
          </a:prstGeom>
          <a:noFill/>
          <a:ln w="19050">
            <a:noFill/>
            <a:miter lim="800000"/>
            <a:headEnd/>
            <a:tailEnd/>
          </a:ln>
          <a:effectLst/>
          <a:extLst>
            <a:ext uri="{909E8E84-426E-40DD-AFC4-6F175D3DCCD1}">
              <a14:hiddenFill xmlns:a14="http://schemas.microsoft.com/office/drawing/2010/main">
                <a:solidFill>
                  <a:srgbClr val="FFFFFF"/>
                </a:solidFill>
              </a14:hiddenFill>
            </a:ext>
          </a:extLst>
        </p:spPr>
        <p:txBody>
          <a:bodyPr wrap="square" lIns="71032" tIns="35517" rIns="71032" bIns="35517" numCol="2">
            <a:noAutofit/>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Arial" charset="0"/>
                <a:ea typeface="Arial Unicode MS" pitchFamily="34" charset="-128"/>
                <a:cs typeface="Arial Unicode MS" pitchFamily="34" charset="-128"/>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Arial" charset="0"/>
                <a:ea typeface="Arial Unicode MS" pitchFamily="34" charset="-128"/>
                <a:cs typeface="Arial Unicode MS" pitchFamily="34" charset="-128"/>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Arial" charset="0"/>
                <a:ea typeface="Arial Unicode MS" pitchFamily="34" charset="-128"/>
                <a:cs typeface="Arial Unicode MS" pitchFamily="34" charset="-128"/>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Arial" charset="0"/>
                <a:ea typeface="Arial Unicode MS" pitchFamily="34" charset="-128"/>
                <a:cs typeface="Arial Unicode MS" pitchFamily="34" charset="-128"/>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Arial" charset="0"/>
                <a:ea typeface="Arial Unicode MS" pitchFamily="34" charset="-128"/>
                <a:cs typeface="Arial Unicode MS" pitchFamily="34" charset="-128"/>
              </a:defRPr>
            </a:lvl5pPr>
            <a:lvl6pPr marL="2514600" indent="-228600" defTabSz="457200" fontAlgn="base">
              <a:spcBef>
                <a:spcPct val="0"/>
              </a:spcBef>
              <a:spcAft>
                <a:spcPct val="0"/>
              </a:spcAft>
              <a:buClr>
                <a:srgbClr val="000000"/>
              </a:buClr>
              <a:buSzPct val="100000"/>
              <a:buFont typeface="Times New Roman"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Arial" charset="0"/>
                <a:ea typeface="Arial Unicode MS" pitchFamily="34" charset="-128"/>
                <a:cs typeface="Arial Unicode MS" pitchFamily="34" charset="-128"/>
              </a:defRPr>
            </a:lvl6pPr>
            <a:lvl7pPr marL="2971800" indent="-228600" defTabSz="457200" fontAlgn="base">
              <a:spcBef>
                <a:spcPct val="0"/>
              </a:spcBef>
              <a:spcAft>
                <a:spcPct val="0"/>
              </a:spcAft>
              <a:buClr>
                <a:srgbClr val="000000"/>
              </a:buClr>
              <a:buSzPct val="100000"/>
              <a:buFont typeface="Times New Roman"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Arial" charset="0"/>
                <a:ea typeface="Arial Unicode MS" pitchFamily="34" charset="-128"/>
                <a:cs typeface="Arial Unicode MS" pitchFamily="34" charset="-128"/>
              </a:defRPr>
            </a:lvl7pPr>
            <a:lvl8pPr marL="3429000" indent="-228600" defTabSz="457200" fontAlgn="base">
              <a:spcBef>
                <a:spcPct val="0"/>
              </a:spcBef>
              <a:spcAft>
                <a:spcPct val="0"/>
              </a:spcAft>
              <a:buClr>
                <a:srgbClr val="000000"/>
              </a:buClr>
              <a:buSzPct val="100000"/>
              <a:buFont typeface="Times New Roman"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Arial" charset="0"/>
                <a:ea typeface="Arial Unicode MS" pitchFamily="34" charset="-128"/>
                <a:cs typeface="Arial Unicode MS" pitchFamily="34" charset="-128"/>
              </a:defRPr>
            </a:lvl8pPr>
            <a:lvl9pPr marL="3886200" indent="-228600" defTabSz="457200" fontAlgn="base">
              <a:spcBef>
                <a:spcPct val="0"/>
              </a:spcBef>
              <a:spcAft>
                <a:spcPct val="0"/>
              </a:spcAft>
              <a:buClr>
                <a:srgbClr val="000000"/>
              </a:buClr>
              <a:buSzPct val="100000"/>
              <a:buFont typeface="Times New Roman"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Arial" charset="0"/>
                <a:ea typeface="Arial Unicode MS" pitchFamily="34" charset="-128"/>
                <a:cs typeface="Arial Unicode MS" pitchFamily="34" charset="-128"/>
              </a:defRPr>
            </a:lvl9pPr>
          </a:lstStyle>
          <a:p>
            <a:pPr algn="ctr"/>
            <a:r>
              <a:rPr lang="de-DE" b="1" dirty="0">
                <a:latin typeface="Times New Roman" panose="02020603050405020304" pitchFamily="18" charset="0"/>
                <a:cs typeface="Times New Roman" panose="02020603050405020304" pitchFamily="18" charset="0"/>
              </a:rPr>
              <a:t>Funding</a:t>
            </a:r>
          </a:p>
          <a:p>
            <a:pPr algn="ctr"/>
            <a:r>
              <a:rPr lang="de-DE" dirty="0">
                <a:latin typeface="Times New Roman" panose="02020603050405020304" pitchFamily="18" charset="0"/>
                <a:cs typeface="Times New Roman" panose="02020603050405020304" pitchFamily="18" charset="0"/>
              </a:rPr>
              <a:t>NSF IOS 2207023</a:t>
            </a:r>
            <a:br>
              <a:rPr lang="de-DE" dirty="0">
                <a:latin typeface="Times New Roman" panose="02020603050405020304" pitchFamily="18" charset="0"/>
                <a:cs typeface="Times New Roman" panose="02020603050405020304" pitchFamily="18" charset="0"/>
              </a:rPr>
            </a:br>
            <a:r>
              <a:rPr lang="de-DE" dirty="0">
                <a:latin typeface="Times New Roman" panose="02020603050405020304" pitchFamily="18" charset="0"/>
                <a:cs typeface="Times New Roman" panose="02020603050405020304" pitchFamily="18" charset="0"/>
              </a:rPr>
              <a:t>NIH T32 AG 044402</a:t>
            </a:r>
          </a:p>
          <a:p>
            <a:pPr algn="ctr"/>
            <a:endParaRPr lang="de-DE" dirty="0">
              <a:latin typeface="Times New Roman" panose="02020603050405020304" pitchFamily="18" charset="0"/>
              <a:cs typeface="Times New Roman" panose="02020603050405020304" pitchFamily="18" charset="0"/>
            </a:endParaRPr>
          </a:p>
          <a:p>
            <a:pPr algn="ctr"/>
            <a:r>
              <a:rPr lang="de-DE" b="1" dirty="0">
                <a:latin typeface="Times New Roman" panose="02020603050405020304" pitchFamily="18" charset="0"/>
                <a:cs typeface="Times New Roman" panose="02020603050405020304" pitchFamily="18" charset="0"/>
              </a:rPr>
              <a:t>Contact</a:t>
            </a:r>
          </a:p>
          <a:p>
            <a:pPr algn="ctr"/>
            <a:r>
              <a:rPr lang="de-DE" dirty="0">
                <a:latin typeface="Times New Roman" panose="02020603050405020304" pitchFamily="18" charset="0"/>
                <a:cs typeface="Times New Roman" panose="02020603050405020304" pitchFamily="18" charset="0"/>
              </a:rPr>
              <a:t>Lalitha Madhavan – LMadhavan@arizona.edu</a:t>
            </a:r>
          </a:p>
          <a:p>
            <a:pPr algn="ctr"/>
            <a:r>
              <a:rPr lang="de-DE" dirty="0">
                <a:latin typeface="Times New Roman" panose="02020603050405020304" pitchFamily="18" charset="0"/>
                <a:cs typeface="Times New Roman" panose="02020603050405020304" pitchFamily="18" charset="0"/>
              </a:rPr>
              <a:t>Gabriel Winter – GMWinter@arizona.edu </a:t>
            </a:r>
          </a:p>
        </p:txBody>
      </p:sp>
      <p:pic>
        <p:nvPicPr>
          <p:cNvPr id="1437" name="Picture 1436">
            <a:extLst>
              <a:ext uri="{FF2B5EF4-FFF2-40B4-BE49-F238E27FC236}">
                <a16:creationId xmlns:a16="http://schemas.microsoft.com/office/drawing/2014/main" id="{5FCCC2D5-06BD-7224-CF67-1E61E4174940}"/>
              </a:ext>
            </a:extLst>
          </p:cNvPr>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33467040" y="12108570"/>
            <a:ext cx="4977274" cy="2286000"/>
          </a:xfrm>
          <a:prstGeom prst="rect">
            <a:avLst/>
          </a:prstGeom>
        </p:spPr>
      </p:pic>
      <p:pic>
        <p:nvPicPr>
          <p:cNvPr id="1439" name="Picture 1438">
            <a:extLst>
              <a:ext uri="{FF2B5EF4-FFF2-40B4-BE49-F238E27FC236}">
                <a16:creationId xmlns:a16="http://schemas.microsoft.com/office/drawing/2014/main" id="{9EF6553F-FAEA-1AA6-175F-980E52B4E621}"/>
              </a:ext>
            </a:extLst>
          </p:cNvPr>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37957125" y="12062834"/>
            <a:ext cx="4977274" cy="2286000"/>
          </a:xfrm>
          <a:prstGeom prst="rect">
            <a:avLst/>
          </a:prstGeom>
        </p:spPr>
      </p:pic>
      <p:sp>
        <p:nvSpPr>
          <p:cNvPr id="1440" name="Rounded Rectangle 2825">
            <a:extLst>
              <a:ext uri="{FF2B5EF4-FFF2-40B4-BE49-F238E27FC236}">
                <a16:creationId xmlns:a16="http://schemas.microsoft.com/office/drawing/2014/main" id="{EE7933C7-1E4D-3361-B4D7-410E4FBC83AF}"/>
              </a:ext>
            </a:extLst>
          </p:cNvPr>
          <p:cNvSpPr/>
          <p:nvPr/>
        </p:nvSpPr>
        <p:spPr bwMode="auto">
          <a:xfrm>
            <a:off x="32918400" y="9372600"/>
            <a:ext cx="10515600" cy="462022"/>
          </a:xfrm>
          <a:prstGeom prst="roundRect">
            <a:avLst>
              <a:gd name="adj" fmla="val 23953"/>
            </a:avLst>
          </a:prstGeom>
          <a:ln>
            <a:headEnd type="none" w="med" len="med"/>
            <a:tailEnd type="none" w="med" len="med"/>
          </a:ln>
        </p:spPr>
        <p:style>
          <a:lnRef idx="0">
            <a:schemeClr val="dk1"/>
          </a:lnRef>
          <a:fillRef idx="3">
            <a:schemeClr val="dk1"/>
          </a:fillRef>
          <a:effectRef idx="3">
            <a:schemeClr val="dk1"/>
          </a:effectRef>
          <a:fontRef idx="minor">
            <a:schemeClr val="lt1"/>
          </a:fontRef>
        </p:style>
        <p:txBody>
          <a:bodyPr vert="horz" wrap="square" lIns="121920" tIns="60960" rIns="121920" bIns="60960" numCol="1" rtlCol="0" anchor="t" anchorCtr="0" compatLnSpc="1">
            <a:prstTxWarp prst="textNoShape">
              <a:avLst/>
            </a:prstTxWarp>
            <a:spAutoFit/>
          </a:bodyPr>
          <a:lstStyle/>
          <a:p>
            <a:pPr algn="ctr" defTabSz="609558"/>
            <a:r>
              <a:rPr kumimoji="0" lang="en-US" b="1" i="0" u="none" strike="noStrike" cap="none" normalizeH="0" baseline="0" dirty="0">
                <a:ln>
                  <a:noFill/>
                </a:ln>
                <a:solidFill>
                  <a:schemeClr val="bg1"/>
                </a:solidFill>
                <a:effectLst/>
                <a:latin typeface="Arial" panose="020B0604020202020204" pitchFamily="34" charset="0"/>
                <a:ea typeface="Arial Unicode MS" pitchFamily="34" charset="-128"/>
                <a:cs typeface="Arial" panose="020B0604020202020204" pitchFamily="34" charset="0"/>
              </a:rPr>
              <a:t>CORRELATION BETWEEN CIPL AND STRATEGY METRICS</a:t>
            </a:r>
          </a:p>
        </p:txBody>
      </p:sp>
      <p:sp>
        <p:nvSpPr>
          <p:cNvPr id="1450" name="TextBox 1449">
            <a:extLst>
              <a:ext uri="{FF2B5EF4-FFF2-40B4-BE49-F238E27FC236}">
                <a16:creationId xmlns:a16="http://schemas.microsoft.com/office/drawing/2014/main" id="{FD74DE39-69BC-180B-CDC3-1192BC8980B2}"/>
              </a:ext>
            </a:extLst>
          </p:cNvPr>
          <p:cNvSpPr txBox="1"/>
          <p:nvPr/>
        </p:nvSpPr>
        <p:spPr>
          <a:xfrm>
            <a:off x="33009840" y="4311772"/>
            <a:ext cx="10332720" cy="1200329"/>
          </a:xfrm>
          <a:prstGeom prst="rect">
            <a:avLst/>
          </a:prstGeom>
          <a:noFill/>
        </p:spPr>
        <p:txBody>
          <a:bodyPr wrap="square" rtlCol="0">
            <a:spAutoFit/>
          </a:bodyPr>
          <a:lstStyle/>
          <a:p>
            <a:pPr algn="just">
              <a:spcBef>
                <a:spcPts val="0"/>
              </a:spcBef>
              <a:spcAft>
                <a:spcPts val="0"/>
              </a:spcAft>
            </a:pPr>
            <a:r>
              <a:rPr lang="en-US" dirty="0">
                <a:latin typeface="Times New Roman" panose="02020603050405020304" pitchFamily="18" charset="0"/>
                <a:cs typeface="Times New Roman" panose="02020603050405020304" pitchFamily="18" charset="0"/>
              </a:rPr>
              <a:t>Given these findings, we were also interested in looking beyond the broader "Allocentric" and "Escape" strategy categories and investigating whether the OVX and SHAM groups differed in how much they relied on each specific strategy individually. Our goal was to determine if either group disproportionately relied on a particular strategy across trials.  </a:t>
            </a:r>
            <a:endPar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p:txBody>
      </p:sp>
      <p:sp>
        <p:nvSpPr>
          <p:cNvPr id="1451" name="TextBox 1450">
            <a:extLst>
              <a:ext uri="{FF2B5EF4-FFF2-40B4-BE49-F238E27FC236}">
                <a16:creationId xmlns:a16="http://schemas.microsoft.com/office/drawing/2014/main" id="{0F891EF9-381D-6543-CC34-F27134BF1823}"/>
              </a:ext>
            </a:extLst>
          </p:cNvPr>
          <p:cNvSpPr txBox="1"/>
          <p:nvPr/>
        </p:nvSpPr>
        <p:spPr>
          <a:xfrm>
            <a:off x="33375600" y="5382947"/>
            <a:ext cx="9601200" cy="923330"/>
          </a:xfrm>
          <a:prstGeom prst="rect">
            <a:avLst/>
          </a:prstGeom>
          <a:noFill/>
        </p:spPr>
        <p:txBody>
          <a:bodyPr wrap="square" rtlCol="0">
            <a:spAutoFit/>
          </a:bodyPr>
          <a:lstStyle/>
          <a:p>
            <a:pPr algn="just">
              <a:spcBef>
                <a:spcPts val="0"/>
              </a:spcBef>
              <a:spcAft>
                <a:spcPts val="0"/>
              </a:spcAft>
            </a:pPr>
            <a:r>
              <a:rPr lang="en-US" b="1" dirty="0">
                <a:solidFill>
                  <a:srgbClr val="000000"/>
                </a:solidFill>
                <a:latin typeface="Times New Roman" panose="02020603050405020304" pitchFamily="18" charset="0"/>
                <a:cs typeface="Times New Roman" panose="02020603050405020304" pitchFamily="18" charset="0"/>
              </a:rPr>
              <a:t>Figure 8. Specific Strategy Usage Across Groups</a:t>
            </a:r>
          </a:p>
          <a:p>
            <a:pPr algn="just"/>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Shown here is our 6-month-old cohort in</a:t>
            </a:r>
            <a:r>
              <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Late ; and</a:t>
            </a:r>
            <a:r>
              <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B) </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Reversal Phase. No significant differences were found. </a:t>
            </a:r>
          </a:p>
        </p:txBody>
      </p:sp>
      <p:sp>
        <p:nvSpPr>
          <p:cNvPr id="1452" name="TextBox 1451">
            <a:extLst>
              <a:ext uri="{FF2B5EF4-FFF2-40B4-BE49-F238E27FC236}">
                <a16:creationId xmlns:a16="http://schemas.microsoft.com/office/drawing/2014/main" id="{1AB04824-33DF-B529-28A9-94AD9C33FB15}"/>
              </a:ext>
            </a:extLst>
          </p:cNvPr>
          <p:cNvSpPr txBox="1"/>
          <p:nvPr/>
        </p:nvSpPr>
        <p:spPr>
          <a:xfrm>
            <a:off x="37672299" y="6128031"/>
            <a:ext cx="568756" cy="369332"/>
          </a:xfrm>
          <a:prstGeom prst="rect">
            <a:avLst/>
          </a:prstGeom>
          <a:noFill/>
        </p:spPr>
        <p:txBody>
          <a:bodyPr wrap="square" rtlCol="0">
            <a:spAutoFit/>
          </a:bodyPr>
          <a:lstStyle/>
          <a:p>
            <a:pPr algn="just">
              <a:spcBef>
                <a:spcPts val="0"/>
              </a:spcBef>
              <a:spcAft>
                <a:spcPts val="0"/>
              </a:spcAft>
            </a:pPr>
            <a:r>
              <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B.</a:t>
            </a:r>
          </a:p>
        </p:txBody>
      </p:sp>
      <p:sp>
        <p:nvSpPr>
          <p:cNvPr id="1453" name="TextBox 1452">
            <a:extLst>
              <a:ext uri="{FF2B5EF4-FFF2-40B4-BE49-F238E27FC236}">
                <a16:creationId xmlns:a16="http://schemas.microsoft.com/office/drawing/2014/main" id="{83317D43-F738-FCEE-E619-65CBA00FD622}"/>
              </a:ext>
            </a:extLst>
          </p:cNvPr>
          <p:cNvSpPr txBox="1"/>
          <p:nvPr/>
        </p:nvSpPr>
        <p:spPr>
          <a:xfrm>
            <a:off x="32987225" y="6128031"/>
            <a:ext cx="568756" cy="369332"/>
          </a:xfrm>
          <a:prstGeom prst="rect">
            <a:avLst/>
          </a:prstGeom>
          <a:noFill/>
        </p:spPr>
        <p:txBody>
          <a:bodyPr wrap="square" rtlCol="0">
            <a:spAutoFit/>
          </a:bodyPr>
          <a:lstStyle/>
          <a:p>
            <a:pPr algn="just">
              <a:spcBef>
                <a:spcPts val="0"/>
              </a:spcBef>
              <a:spcAft>
                <a:spcPts val="0"/>
              </a:spcAft>
            </a:pPr>
            <a:r>
              <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a:t>
            </a:r>
          </a:p>
        </p:txBody>
      </p:sp>
      <p:sp>
        <p:nvSpPr>
          <p:cNvPr id="3661" name="TextBox 3660">
            <a:extLst>
              <a:ext uri="{FF2B5EF4-FFF2-40B4-BE49-F238E27FC236}">
                <a16:creationId xmlns:a16="http://schemas.microsoft.com/office/drawing/2014/main" id="{7CE828BB-9654-57CE-44E1-74D08A33961E}"/>
              </a:ext>
            </a:extLst>
          </p:cNvPr>
          <p:cNvSpPr txBox="1"/>
          <p:nvPr/>
        </p:nvSpPr>
        <p:spPr>
          <a:xfrm>
            <a:off x="981138" y="12695369"/>
            <a:ext cx="9514616" cy="369332"/>
          </a:xfrm>
          <a:prstGeom prst="rect">
            <a:avLst/>
          </a:prstGeom>
          <a:solidFill>
            <a:srgbClr val="FFFFFF"/>
          </a:solidFill>
        </p:spPr>
        <p:txBody>
          <a:bodyPr wrap="square" rtlCol="0">
            <a:spAutoFit/>
          </a:bodyPr>
          <a:lstStyle/>
          <a:p>
            <a:pPr algn="just">
              <a:spcBef>
                <a:spcPts val="0"/>
              </a:spcBef>
              <a:spcAft>
                <a:spcPts val="0"/>
              </a:spcAft>
            </a:pPr>
            <a:endParaRPr lang="en-US"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p:txBody>
      </p:sp>
      <p:sp>
        <p:nvSpPr>
          <p:cNvPr id="3658" name="TextBox 3657">
            <a:extLst>
              <a:ext uri="{FF2B5EF4-FFF2-40B4-BE49-F238E27FC236}">
                <a16:creationId xmlns:a16="http://schemas.microsoft.com/office/drawing/2014/main" id="{73262703-842C-15C2-062F-FD0954CBE57D}"/>
              </a:ext>
            </a:extLst>
          </p:cNvPr>
          <p:cNvSpPr txBox="1"/>
          <p:nvPr/>
        </p:nvSpPr>
        <p:spPr>
          <a:xfrm>
            <a:off x="960120" y="12755880"/>
            <a:ext cx="1556084" cy="369332"/>
          </a:xfrm>
          <a:prstGeom prst="rect">
            <a:avLst/>
          </a:prstGeom>
          <a:noFill/>
        </p:spPr>
        <p:txBody>
          <a:bodyPr wrap="square" rtlCol="0">
            <a:spAutoFit/>
          </a:bodyPr>
          <a:lstStyle/>
          <a:p>
            <a:pPr algn="just">
              <a:spcBef>
                <a:spcPts val="0"/>
              </a:spcBef>
              <a:spcAft>
                <a:spcPts val="0"/>
              </a:spcAft>
            </a:pP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Thigmotaxis</a:t>
            </a:r>
          </a:p>
        </p:txBody>
      </p:sp>
      <p:sp>
        <p:nvSpPr>
          <p:cNvPr id="3660" name="TextBox 3659">
            <a:extLst>
              <a:ext uri="{FF2B5EF4-FFF2-40B4-BE49-F238E27FC236}">
                <a16:creationId xmlns:a16="http://schemas.microsoft.com/office/drawing/2014/main" id="{358D3EB0-9EC9-8FE5-3137-27E900826C42}"/>
              </a:ext>
            </a:extLst>
          </p:cNvPr>
          <p:cNvSpPr txBox="1"/>
          <p:nvPr/>
        </p:nvSpPr>
        <p:spPr>
          <a:xfrm>
            <a:off x="2743200" y="12755880"/>
            <a:ext cx="992204" cy="369332"/>
          </a:xfrm>
          <a:prstGeom prst="rect">
            <a:avLst/>
          </a:prstGeom>
          <a:noFill/>
        </p:spPr>
        <p:txBody>
          <a:bodyPr wrap="square" rtlCol="0">
            <a:spAutoFit/>
          </a:bodyPr>
          <a:lstStyle/>
          <a:p>
            <a:pPr algn="just">
              <a:spcBef>
                <a:spcPts val="0"/>
              </a:spcBef>
              <a:spcAft>
                <a:spcPts val="0"/>
              </a:spcAft>
            </a:pP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Circling</a:t>
            </a:r>
          </a:p>
        </p:txBody>
      </p:sp>
      <p:sp>
        <p:nvSpPr>
          <p:cNvPr id="3659" name="TextBox 3658">
            <a:extLst>
              <a:ext uri="{FF2B5EF4-FFF2-40B4-BE49-F238E27FC236}">
                <a16:creationId xmlns:a16="http://schemas.microsoft.com/office/drawing/2014/main" id="{47FD19A3-6D60-69EB-7396-5E322906DAD9}"/>
              </a:ext>
            </a:extLst>
          </p:cNvPr>
          <p:cNvSpPr txBox="1"/>
          <p:nvPr/>
        </p:nvSpPr>
        <p:spPr>
          <a:xfrm>
            <a:off x="4114800" y="12755880"/>
            <a:ext cx="1556084" cy="369332"/>
          </a:xfrm>
          <a:prstGeom prst="rect">
            <a:avLst/>
          </a:prstGeom>
          <a:noFill/>
        </p:spPr>
        <p:txBody>
          <a:bodyPr wrap="square" rtlCol="0">
            <a:spAutoFit/>
          </a:bodyPr>
          <a:lstStyle/>
          <a:p>
            <a:pPr algn="just">
              <a:spcBef>
                <a:spcPts val="0"/>
              </a:spcBef>
              <a:spcAft>
                <a:spcPts val="0"/>
              </a:spcAft>
            </a:pP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Random Path</a:t>
            </a:r>
          </a:p>
        </p:txBody>
      </p:sp>
      <p:sp>
        <p:nvSpPr>
          <p:cNvPr id="3662" name="TextBox 3661">
            <a:extLst>
              <a:ext uri="{FF2B5EF4-FFF2-40B4-BE49-F238E27FC236}">
                <a16:creationId xmlns:a16="http://schemas.microsoft.com/office/drawing/2014/main" id="{DCD8775A-7B56-FC7D-78E6-22E1F1D00633}"/>
              </a:ext>
            </a:extLst>
          </p:cNvPr>
          <p:cNvSpPr txBox="1"/>
          <p:nvPr/>
        </p:nvSpPr>
        <p:spPr>
          <a:xfrm>
            <a:off x="5852160" y="12755880"/>
            <a:ext cx="1717425" cy="369332"/>
          </a:xfrm>
          <a:prstGeom prst="rect">
            <a:avLst/>
          </a:prstGeom>
          <a:noFill/>
        </p:spPr>
        <p:txBody>
          <a:bodyPr wrap="square" rtlCol="0">
            <a:spAutoFit/>
          </a:bodyPr>
          <a:lstStyle/>
          <a:p>
            <a:pPr algn="just">
              <a:spcBef>
                <a:spcPts val="0"/>
              </a:spcBef>
              <a:spcAft>
                <a:spcPts val="0"/>
              </a:spcAft>
            </a:pP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Directed Search</a:t>
            </a:r>
          </a:p>
        </p:txBody>
      </p:sp>
      <p:sp>
        <p:nvSpPr>
          <p:cNvPr id="3663" name="TextBox 3662">
            <a:extLst>
              <a:ext uri="{FF2B5EF4-FFF2-40B4-BE49-F238E27FC236}">
                <a16:creationId xmlns:a16="http://schemas.microsoft.com/office/drawing/2014/main" id="{69719C85-E825-410F-4E71-D6BCD710716A}"/>
              </a:ext>
            </a:extLst>
          </p:cNvPr>
          <p:cNvSpPr txBox="1"/>
          <p:nvPr/>
        </p:nvSpPr>
        <p:spPr>
          <a:xfrm>
            <a:off x="7315200" y="12755880"/>
            <a:ext cx="1850473" cy="369332"/>
          </a:xfrm>
          <a:prstGeom prst="rect">
            <a:avLst/>
          </a:prstGeom>
          <a:noFill/>
        </p:spPr>
        <p:txBody>
          <a:bodyPr wrap="square" rtlCol="0">
            <a:spAutoFit/>
          </a:bodyPr>
          <a:lstStyle/>
          <a:p>
            <a:pPr algn="ctr">
              <a:spcBef>
                <a:spcPts val="0"/>
              </a:spcBef>
              <a:spcAft>
                <a:spcPts val="0"/>
              </a:spcAft>
            </a:pP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Corrected Search</a:t>
            </a:r>
          </a:p>
        </p:txBody>
      </p:sp>
      <p:sp>
        <p:nvSpPr>
          <p:cNvPr id="3664" name="TextBox 3663">
            <a:extLst>
              <a:ext uri="{FF2B5EF4-FFF2-40B4-BE49-F238E27FC236}">
                <a16:creationId xmlns:a16="http://schemas.microsoft.com/office/drawing/2014/main" id="{4527CBD9-B84F-EC7D-4466-2B58A54CC3E8}"/>
              </a:ext>
            </a:extLst>
          </p:cNvPr>
          <p:cNvSpPr txBox="1"/>
          <p:nvPr/>
        </p:nvSpPr>
        <p:spPr>
          <a:xfrm>
            <a:off x="9127967" y="12755880"/>
            <a:ext cx="1556084" cy="369332"/>
          </a:xfrm>
          <a:prstGeom prst="rect">
            <a:avLst/>
          </a:prstGeom>
          <a:noFill/>
        </p:spPr>
        <p:txBody>
          <a:bodyPr wrap="square" rtlCol="0">
            <a:spAutoFit/>
          </a:bodyPr>
          <a:lstStyle/>
          <a:p>
            <a:pPr algn="ctr">
              <a:spcBef>
                <a:spcPts val="0"/>
              </a:spcBef>
              <a:spcAft>
                <a:spcPts val="0"/>
              </a:spcAft>
            </a:pP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Direct Path</a:t>
            </a:r>
          </a:p>
        </p:txBody>
      </p:sp>
    </p:spTree>
    <p:extLst>
      <p:ext uri="{BB962C8B-B14F-4D97-AF65-F5344CB8AC3E}">
        <p14:creationId xmlns:p14="http://schemas.microsoft.com/office/powerpoint/2010/main" val="3517506914"/>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2013 - 2022 Theme</Template>
  <TotalTime>243359</TotalTime>
  <Words>1713</Words>
  <Application>Microsoft Office PowerPoint</Application>
  <PresentationFormat>Custom</PresentationFormat>
  <Paragraphs>161</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Times New Roman</vt:lpstr>
      <vt:lpstr>Office 2013 - 2022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Delay Activity in the Medial Prefrontal Cortex of the Rat Discriminates Between Stimulus Sequences That Predict Future Reward S.L. Cowen*; M.L. Ruiz Luna; J.P. Martin; S.N. Burke; B.L. McNaughton</dc:title>
  <dc:creator>cowen</dc:creator>
  <cp:lastModifiedBy>Winter, Gabriel Moreau - (gmwinter)</cp:lastModifiedBy>
  <cp:revision>2146</cp:revision>
  <cp:lastPrinted>2012-10-11T02:45:39Z</cp:lastPrinted>
  <dcterms:created xsi:type="dcterms:W3CDTF">2005-06-28T17:57:01Z</dcterms:created>
  <dcterms:modified xsi:type="dcterms:W3CDTF">2024-09-10T19:32:41Z</dcterms:modified>
</cp:coreProperties>
</file>